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704" r:id="rId2"/>
  </p:sldMasterIdLst>
  <p:notesMasterIdLst>
    <p:notesMasterId r:id="rId106"/>
  </p:notesMasterIdLst>
  <p:handoutMasterIdLst>
    <p:handoutMasterId r:id="rId107"/>
  </p:handoutMasterIdLst>
  <p:sldIdLst>
    <p:sldId id="402" r:id="rId3"/>
    <p:sldId id="798" r:id="rId4"/>
    <p:sldId id="794" r:id="rId5"/>
    <p:sldId id="795" r:id="rId6"/>
    <p:sldId id="796" r:id="rId7"/>
    <p:sldId id="797" r:id="rId8"/>
    <p:sldId id="799" r:id="rId9"/>
    <p:sldId id="803" r:id="rId10"/>
    <p:sldId id="800" r:id="rId11"/>
    <p:sldId id="801" r:id="rId12"/>
    <p:sldId id="802" r:id="rId13"/>
    <p:sldId id="607" r:id="rId14"/>
    <p:sldId id="586" r:id="rId15"/>
    <p:sldId id="712" r:id="rId16"/>
    <p:sldId id="778" r:id="rId17"/>
    <p:sldId id="782" r:id="rId18"/>
    <p:sldId id="783" r:id="rId19"/>
    <p:sldId id="784" r:id="rId20"/>
    <p:sldId id="785" r:id="rId21"/>
    <p:sldId id="635" r:id="rId22"/>
    <p:sldId id="620" r:id="rId23"/>
    <p:sldId id="630" r:id="rId24"/>
    <p:sldId id="631" r:id="rId25"/>
    <p:sldId id="596" r:id="rId26"/>
    <p:sldId id="721" r:id="rId27"/>
    <p:sldId id="720" r:id="rId28"/>
    <p:sldId id="655" r:id="rId29"/>
    <p:sldId id="660" r:id="rId30"/>
    <p:sldId id="743" r:id="rId31"/>
    <p:sldId id="790" r:id="rId32"/>
    <p:sldId id="791" r:id="rId33"/>
    <p:sldId id="792" r:id="rId34"/>
    <p:sldId id="664" r:id="rId35"/>
    <p:sldId id="665" r:id="rId36"/>
    <p:sldId id="668" r:id="rId37"/>
    <p:sldId id="804" r:id="rId38"/>
    <p:sldId id="723" r:id="rId39"/>
    <p:sldId id="728" r:id="rId40"/>
    <p:sldId id="731" r:id="rId41"/>
    <p:sldId id="737" r:id="rId42"/>
    <p:sldId id="738" r:id="rId43"/>
    <p:sldId id="669" r:id="rId44"/>
    <p:sldId id="671" r:id="rId45"/>
    <p:sldId id="469" r:id="rId46"/>
    <p:sldId id="470" r:id="rId47"/>
    <p:sldId id="493" r:id="rId48"/>
    <p:sldId id="471" r:id="rId49"/>
    <p:sldId id="473" r:id="rId50"/>
    <p:sldId id="672" r:id="rId51"/>
    <p:sldId id="805" r:id="rId52"/>
    <p:sldId id="568" r:id="rId53"/>
    <p:sldId id="571" r:id="rId54"/>
    <p:sldId id="713" r:id="rId55"/>
    <p:sldId id="767" r:id="rId56"/>
    <p:sldId id="768" r:id="rId57"/>
    <p:sldId id="769" r:id="rId58"/>
    <p:sldId id="771" r:id="rId59"/>
    <p:sldId id="772" r:id="rId60"/>
    <p:sldId id="773" r:id="rId61"/>
    <p:sldId id="774" r:id="rId62"/>
    <p:sldId id="775" r:id="rId63"/>
    <p:sldId id="776" r:id="rId64"/>
    <p:sldId id="747" r:id="rId65"/>
    <p:sldId id="756" r:id="rId66"/>
    <p:sldId id="757" r:id="rId67"/>
    <p:sldId id="758" r:id="rId68"/>
    <p:sldId id="759" r:id="rId69"/>
    <p:sldId id="760" r:id="rId70"/>
    <p:sldId id="761" r:id="rId71"/>
    <p:sldId id="762" r:id="rId72"/>
    <p:sldId id="763" r:id="rId73"/>
    <p:sldId id="764" r:id="rId74"/>
    <p:sldId id="765" r:id="rId75"/>
    <p:sldId id="766" r:id="rId76"/>
    <p:sldId id="739" r:id="rId77"/>
    <p:sldId id="753" r:id="rId78"/>
    <p:sldId id="754" r:id="rId79"/>
    <p:sldId id="755" r:id="rId80"/>
    <p:sldId id="777" r:id="rId81"/>
    <p:sldId id="407" r:id="rId82"/>
    <p:sldId id="451" r:id="rId83"/>
    <p:sldId id="452" r:id="rId84"/>
    <p:sldId id="453" r:id="rId85"/>
    <p:sldId id="572" r:id="rId86"/>
    <p:sldId id="574" r:id="rId87"/>
    <p:sldId id="808" r:id="rId88"/>
    <p:sldId id="806" r:id="rId89"/>
    <p:sldId id="746" r:id="rId90"/>
    <p:sldId id="715" r:id="rId91"/>
    <p:sldId id="716" r:id="rId92"/>
    <p:sldId id="749" r:id="rId93"/>
    <p:sldId id="752" r:id="rId94"/>
    <p:sldId id="809" r:id="rId95"/>
    <p:sldId id="810" r:id="rId96"/>
    <p:sldId id="811" r:id="rId97"/>
    <p:sldId id="812" r:id="rId98"/>
    <p:sldId id="813" r:id="rId99"/>
    <p:sldId id="690" r:id="rId100"/>
    <p:sldId id="814" r:id="rId101"/>
    <p:sldId id="815" r:id="rId102"/>
    <p:sldId id="692" r:id="rId103"/>
    <p:sldId id="693" r:id="rId104"/>
    <p:sldId id="706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4" autoAdjust="0"/>
    <p:restoredTop sz="87949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192" y="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5/1/18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6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937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289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783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738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7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9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02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57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22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028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2025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59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00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05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78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18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25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17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37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19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1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54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23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77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33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71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Finite population correction factor (N-n)/(N-1)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38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25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79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8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3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43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 defTabSz="928688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ADF44967-F446-4747-AA31-0D9CB4630A3C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39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9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6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1440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360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2680763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1588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2843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5/1/18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136540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5/1/18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725857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5062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5/1/18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3906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5/1/18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347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1219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3615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146736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3768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83016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42204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80973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955989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4816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37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5/1/18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616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hyperlink" Target="mailto:deborah_nolan@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3" Type="http://schemas.openxmlformats.org/officeDocument/2006/relationships/image" Target="../media/image140.emf"/><Relationship Id="rId7" Type="http://schemas.openxmlformats.org/officeDocument/2006/relationships/image" Target="../media/image148.emf"/><Relationship Id="rId12" Type="http://schemas.openxmlformats.org/officeDocument/2006/relationships/image" Target="../media/image15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11" Type="http://schemas.openxmlformats.org/officeDocument/2006/relationships/image" Target="../media/image153.emf"/><Relationship Id="rId5" Type="http://schemas.openxmlformats.org/officeDocument/2006/relationships/image" Target="../media/image142.emf"/><Relationship Id="rId10" Type="http://schemas.openxmlformats.org/officeDocument/2006/relationships/image" Target="../media/image152.emf"/><Relationship Id="rId4" Type="http://schemas.openxmlformats.org/officeDocument/2006/relationships/image" Target="../media/image151.emf"/><Relationship Id="rId9" Type="http://schemas.openxmlformats.org/officeDocument/2006/relationships/image" Target="../media/image150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42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7" Type="http://schemas.openxmlformats.org/officeDocument/2006/relationships/image" Target="../media/image157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42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(null)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(null)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(null)"/><Relationship Id="rId9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(null)"/><Relationship Id="rId2" Type="http://schemas.openxmlformats.org/officeDocument/2006/relationships/image" Target="../media/image16.(null)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(null)"/><Relationship Id="rId4" Type="http://schemas.openxmlformats.org/officeDocument/2006/relationships/image" Target="../media/image18.(null)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s://www.w3resource.com/python-exercises/re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qlfiddle.com/#!17/67109/1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6.emf"/><Relationship Id="rId7" Type="http://schemas.openxmlformats.org/officeDocument/2006/relationships/image" Target="../media/image29.(null)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3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emf"/><Relationship Id="rId5" Type="http://schemas.openxmlformats.org/officeDocument/2006/relationships/image" Target="../media/image34.(null)"/><Relationship Id="rId4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(null)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(null)"/><Relationship Id="rId4" Type="http://schemas.openxmlformats.org/officeDocument/2006/relationships/image" Target="../media/image48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1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12" Type="http://schemas.openxmlformats.org/officeDocument/2006/relationships/image" Target="../media/image60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11" Type="http://schemas.openxmlformats.org/officeDocument/2006/relationships/image" Target="../media/image59.emf"/><Relationship Id="rId5" Type="http://schemas.openxmlformats.org/officeDocument/2006/relationships/image" Target="../media/image53.emf"/><Relationship Id="rId10" Type="http://schemas.openxmlformats.org/officeDocument/2006/relationships/image" Target="../media/image58.emf"/><Relationship Id="rId4" Type="http://schemas.openxmlformats.org/officeDocument/2006/relationships/image" Target="../media/image52.emf"/><Relationship Id="rId9" Type="http://schemas.openxmlformats.org/officeDocument/2006/relationships/image" Target="../media/image57.emf"/><Relationship Id="rId14" Type="http://schemas.openxmlformats.org/officeDocument/2006/relationships/image" Target="../media/image62.(null)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image" Target="../media/image63.tif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12" Type="http://schemas.openxmlformats.org/officeDocument/2006/relationships/image" Target="../media/image6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11" Type="http://schemas.openxmlformats.org/officeDocument/2006/relationships/image" Target="../media/image60.emf"/><Relationship Id="rId5" Type="http://schemas.openxmlformats.org/officeDocument/2006/relationships/image" Target="../media/image53.emf"/><Relationship Id="rId10" Type="http://schemas.openxmlformats.org/officeDocument/2006/relationships/image" Target="../media/image59.emf"/><Relationship Id="rId4" Type="http://schemas.openxmlformats.org/officeDocument/2006/relationships/image" Target="../media/image52.emf"/><Relationship Id="rId9" Type="http://schemas.openxmlformats.org/officeDocument/2006/relationships/image" Target="../media/image58.emf"/><Relationship Id="rId14" Type="http://schemas.openxmlformats.org/officeDocument/2006/relationships/image" Target="../media/image64.(null)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emf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3.(null)"/><Relationship Id="rId9" Type="http://schemas.openxmlformats.org/officeDocument/2006/relationships/image" Target="../media/image7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(null)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85.emf"/><Relationship Id="rId7" Type="http://schemas.openxmlformats.org/officeDocument/2006/relationships/image" Target="../media/image92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Relationship Id="rId9" Type="http://schemas.openxmlformats.org/officeDocument/2006/relationships/image" Target="../media/image9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7" Type="http://schemas.openxmlformats.org/officeDocument/2006/relationships/image" Target="../media/image108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7" Type="http://schemas.openxmlformats.org/officeDocument/2006/relationships/image" Target="../media/image131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10" Type="http://schemas.openxmlformats.org/officeDocument/2006/relationships/image" Target="../media/image145.emf"/><Relationship Id="rId4" Type="http://schemas.openxmlformats.org/officeDocument/2006/relationships/image" Target="../media/image139.emf"/><Relationship Id="rId9" Type="http://schemas.openxmlformats.org/officeDocument/2006/relationships/image" Target="../media/image144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image" Target="../media/image138.emf"/><Relationship Id="rId7" Type="http://schemas.openxmlformats.org/officeDocument/2006/relationships/image" Target="../media/image14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emf"/><Relationship Id="rId5" Type="http://schemas.openxmlformats.org/officeDocument/2006/relationships/image" Target="../media/image147.emf"/><Relationship Id="rId4" Type="http://schemas.openxmlformats.org/officeDocument/2006/relationships/image" Target="../media/image142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image" Target="../media/image140.emf"/><Relationship Id="rId7" Type="http://schemas.openxmlformats.org/officeDocument/2006/relationships/image" Target="../media/image15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10" Type="http://schemas.openxmlformats.org/officeDocument/2006/relationships/image" Target="../media/image145.emf"/><Relationship Id="rId4" Type="http://schemas.openxmlformats.org/officeDocument/2006/relationships/image" Target="../media/image147.emf"/><Relationship Id="rId9" Type="http://schemas.openxmlformats.org/officeDocument/2006/relationships/image" Target="../media/image1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b="1" dirty="0">
                <a:uFillTx/>
              </a:rPr>
              <a:t>Deb Nolan, &amp; Fernando Perez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  <a:endParaRPr lang="en-US" sz="1600" dirty="0">
              <a:uFillTx/>
              <a:hlinkClick r:id="rId3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3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Final Review </a:t>
            </a:r>
            <a:r>
              <a:rPr lang="en-US" sz="5400" dirty="0"/>
              <a:t>(Part 1)</a:t>
            </a:r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5D8B-4C24-B247-B5D2-60CBA0FA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Before the 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719F-6E92-F44D-8298-215414E73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en-US" dirty="0"/>
              <a:t>Data Sampling and Collection</a:t>
            </a:r>
          </a:p>
          <a:p>
            <a:r>
              <a:rPr lang="en-US" dirty="0"/>
              <a:t>Pandas Indexes, </a:t>
            </a:r>
            <a:r>
              <a:rPr lang="en-US" dirty="0" err="1"/>
              <a:t>DataFrames</a:t>
            </a:r>
            <a:r>
              <a:rPr lang="en-US" dirty="0"/>
              <a:t> Series, Pivot Tables, Group By, and Merge </a:t>
            </a:r>
          </a:p>
          <a:p>
            <a:r>
              <a:rPr lang="en-US" dirty="0"/>
              <a:t>Exploratory Data Analysis and Data Cleaning</a:t>
            </a:r>
          </a:p>
          <a:p>
            <a:r>
              <a:rPr lang="en-US" dirty="0"/>
              <a:t>Data Visualization and plotting </a:t>
            </a:r>
          </a:p>
          <a:p>
            <a:r>
              <a:rPr lang="en-US" dirty="0"/>
              <a:t>Web technologies (http and requests)</a:t>
            </a:r>
          </a:p>
          <a:p>
            <a:r>
              <a:rPr lang="en-US" dirty="0"/>
              <a:t>Regular Expressions 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Modeling and Estimation (Loss functions)</a:t>
            </a:r>
          </a:p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992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827216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09743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-3428196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68" y="-1666794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396" y="-1603294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76923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69DA0-0B7D-C244-BD6D-6EC41FC00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68" y="1509361"/>
            <a:ext cx="1409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87254-B470-C64A-BE68-2C95EC072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471" y="1130108"/>
            <a:ext cx="30988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9F71F-F7F4-5D49-8456-2708DE9D0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918" y="1141061"/>
            <a:ext cx="3213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4B1F8-1DA6-6446-B6BA-6A6D356EEA70}"/>
              </a:ext>
            </a:extLst>
          </p:cNvPr>
          <p:cNvSpPr txBox="1"/>
          <p:nvPr/>
        </p:nvSpPr>
        <p:spPr>
          <a:xfrm>
            <a:off x="9245523" y="1479470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Property of the Variance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6040A-7358-CD4F-BCF0-C5E1DF77F6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2471" y="2688968"/>
            <a:ext cx="3098800" cy="111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18611-6DD7-0143-90C8-48951D1CB661}"/>
              </a:ext>
            </a:extLst>
          </p:cNvPr>
          <p:cNvSpPr txBox="1"/>
          <p:nvPr/>
        </p:nvSpPr>
        <p:spPr>
          <a:xfrm>
            <a:off x="552450" y="2924602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If the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are independent!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5DE5A8-6535-BB45-9150-FD842E28E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918" y="4075227"/>
            <a:ext cx="889000" cy="901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7EEB3-2C90-614A-9314-CED082485F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2471" y="4009071"/>
            <a:ext cx="2032000" cy="1117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14EE49-4460-CF4A-950E-DACB0C7C73FF}"/>
              </a:ext>
            </a:extLst>
          </p:cNvPr>
          <p:cNvSpPr txBox="1"/>
          <p:nvPr/>
        </p:nvSpPr>
        <p:spPr>
          <a:xfrm>
            <a:off x="552450" y="4106206"/>
            <a:ext cx="18610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Define the variance of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as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4DA72C-CF25-7D4C-B867-51B863947A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2471" y="5452301"/>
            <a:ext cx="2247900" cy="863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6F614-1559-434D-87F6-D8445FE81037}"/>
              </a:ext>
            </a:extLst>
          </p:cNvPr>
          <p:cNvSpPr txBox="1"/>
          <p:nvPr/>
        </p:nvSpPr>
        <p:spPr>
          <a:xfrm>
            <a:off x="626288" y="5422436"/>
            <a:ext cx="18610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For </a:t>
            </a:r>
            <a:r>
              <a:rPr lang="en-US" dirty="0" err="1">
                <a:solidFill>
                  <a:srgbClr val="7030A0"/>
                </a:solidFill>
              </a:rPr>
              <a:t>shishto</a:t>
            </a:r>
            <a:r>
              <a:rPr lang="en-US" dirty="0">
                <a:solidFill>
                  <a:srgbClr val="7030A0"/>
                </a:solidFill>
              </a:rPr>
              <a:t> peppers with replacement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2A8AF-4417-6147-A17E-8BC695E2AD3C}"/>
              </a:ext>
            </a:extLst>
          </p:cNvPr>
          <p:cNvSpPr txBox="1"/>
          <p:nvPr/>
        </p:nvSpPr>
        <p:spPr>
          <a:xfrm>
            <a:off x="6450905" y="4739768"/>
            <a:ext cx="5198301" cy="136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2880" tIns="91440" rIns="182880" bIns="91440" rtlCol="0">
            <a:no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variance</a:t>
            </a:r>
            <a:r>
              <a:rPr lang="en-US" sz="2400" dirty="0"/>
              <a:t> of the </a:t>
            </a:r>
            <a:r>
              <a:rPr lang="en-US" sz="2400" b="1" dirty="0"/>
              <a:t>sample mean </a:t>
            </a:r>
            <a:r>
              <a:rPr lang="en-US" sz="2400" dirty="0"/>
              <a:t>decreases at a </a:t>
            </a:r>
            <a:br>
              <a:rPr lang="en-US" sz="2400" dirty="0"/>
            </a:br>
            <a:r>
              <a:rPr lang="en-US" sz="2400" b="1" dirty="0"/>
              <a:t>rate of one over the sample size</a:t>
            </a:r>
          </a:p>
        </p:txBody>
      </p:sp>
    </p:spTree>
    <p:extLst>
      <p:ext uri="{BB962C8B-B14F-4D97-AF65-F5344CB8AC3E}">
        <p14:creationId xmlns:p14="http://schemas.microsoft.com/office/powerpoint/2010/main" val="27241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44718"/>
            <a:ext cx="10801350" cy="1325563"/>
          </a:xfrm>
        </p:spPr>
        <p:txBody>
          <a:bodyPr/>
          <a:lstStyle/>
          <a:p>
            <a:r>
              <a:rPr lang="en-US" dirty="0"/>
              <a:t>Summary of Sample Mean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3160422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5038867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5319816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5134982"/>
            <a:ext cx="1003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6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340428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934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58592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1819994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1883494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204294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3698439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3979388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3794554"/>
            <a:ext cx="1003300" cy="10160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5077648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Error: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727" y="5661668"/>
            <a:ext cx="5588000" cy="99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86850" y="6203803"/>
            <a:ext cx="19479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Square root law</a:t>
            </a:r>
          </a:p>
        </p:txBody>
      </p:sp>
      <p:cxnSp>
        <p:nvCxnSpPr>
          <p:cNvPr id="15" name="Straight Arrow Connector 14"/>
          <p:cNvCxnSpPr>
            <a:stCxn id="9" idx="1"/>
          </p:cNvCxnSpPr>
          <p:nvPr/>
        </p:nvCxnSpPr>
        <p:spPr>
          <a:xfrm flipH="1" flipV="1">
            <a:off x="8585200" y="6385290"/>
            <a:ext cx="501650" cy="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97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Luck!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4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66692-5206-954A-9CCE-074ED31C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974"/>
            <a:ext cx="12180052" cy="6132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5C524-8554-9B4F-8C4D-C60DBBA0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51" y="-77194"/>
            <a:ext cx="10801350" cy="1325563"/>
          </a:xfrm>
        </p:spPr>
        <p:txBody>
          <a:bodyPr/>
          <a:lstStyle/>
          <a:p>
            <a:r>
              <a:rPr lang="en-US" dirty="0"/>
              <a:t>Breakdown by Question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A35EA0-908B-4F49-8E94-AEBE9BD23B98}"/>
              </a:ext>
            </a:extLst>
          </p:cNvPr>
          <p:cNvGrpSpPr/>
          <p:nvPr/>
        </p:nvGrpSpPr>
        <p:grpSpPr>
          <a:xfrm>
            <a:off x="7925163" y="984201"/>
            <a:ext cx="1295619" cy="5374717"/>
            <a:chOff x="7925163" y="984201"/>
            <a:chExt cx="1295619" cy="537471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1605639-428D-AD4A-A9AA-76DC2153FC22}"/>
                </a:ext>
              </a:extLst>
            </p:cNvPr>
            <p:cNvSpPr/>
            <p:nvPr/>
          </p:nvSpPr>
          <p:spPr>
            <a:xfrm>
              <a:off x="8243560" y="984201"/>
              <a:ext cx="977222" cy="5374717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F92D14-230E-2C43-AF9E-B03FA44FD6C5}"/>
                </a:ext>
              </a:extLst>
            </p:cNvPr>
            <p:cNvSpPr txBox="1"/>
            <p:nvPr/>
          </p:nvSpPr>
          <p:spPr>
            <a:xfrm rot="16200000">
              <a:off x="7163896" y="4531928"/>
              <a:ext cx="18918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Practice Regex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D82961-8DF0-E14D-B330-0DE6A31CC8B1}"/>
              </a:ext>
            </a:extLst>
          </p:cNvPr>
          <p:cNvGrpSpPr/>
          <p:nvPr/>
        </p:nvGrpSpPr>
        <p:grpSpPr>
          <a:xfrm>
            <a:off x="1768654" y="984200"/>
            <a:ext cx="908762" cy="5374717"/>
            <a:chOff x="8201249" y="984201"/>
            <a:chExt cx="908762" cy="537471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39C71D5-439D-BB44-9F0B-8DB3DE9B718F}"/>
                </a:ext>
              </a:extLst>
            </p:cNvPr>
            <p:cNvSpPr/>
            <p:nvPr/>
          </p:nvSpPr>
          <p:spPr>
            <a:xfrm>
              <a:off x="8570580" y="984201"/>
              <a:ext cx="539431" cy="5374717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E028D7-0474-444E-94A9-405ECAC31CE7}"/>
                </a:ext>
              </a:extLst>
            </p:cNvPr>
            <p:cNvSpPr txBox="1"/>
            <p:nvPr/>
          </p:nvSpPr>
          <p:spPr>
            <a:xfrm rot="16200000">
              <a:off x="7339795" y="4085198"/>
              <a:ext cx="209223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Review Sampling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6DFAB9-4054-2047-A0D2-33103FE7BD3C}"/>
              </a:ext>
            </a:extLst>
          </p:cNvPr>
          <p:cNvGrpSpPr/>
          <p:nvPr/>
        </p:nvGrpSpPr>
        <p:grpSpPr>
          <a:xfrm>
            <a:off x="10601277" y="984199"/>
            <a:ext cx="1537232" cy="5374717"/>
            <a:chOff x="7683549" y="984201"/>
            <a:chExt cx="1537232" cy="5374717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504EAE4-A63C-8D46-B3DE-EDC584056DF8}"/>
                </a:ext>
              </a:extLst>
            </p:cNvPr>
            <p:cNvSpPr/>
            <p:nvPr/>
          </p:nvSpPr>
          <p:spPr>
            <a:xfrm>
              <a:off x="8003248" y="984201"/>
              <a:ext cx="1217533" cy="5374717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397D2B-AAE6-2647-95DB-41B9C4C51EF5}"/>
                </a:ext>
              </a:extLst>
            </p:cNvPr>
            <p:cNvSpPr txBox="1"/>
            <p:nvPr/>
          </p:nvSpPr>
          <p:spPr>
            <a:xfrm rot="16200000">
              <a:off x="6388482" y="3651586"/>
              <a:ext cx="29594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Modeling and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423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the Population</a:t>
            </a:r>
            <a:endParaRPr lang="en-US" sz="11500" dirty="0">
              <a:uFillTx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558" y="0"/>
            <a:ext cx="10801350" cy="1325563"/>
          </a:xfrm>
        </p:spPr>
        <p:txBody>
          <a:bodyPr/>
          <a:lstStyle/>
          <a:p>
            <a:r>
              <a:rPr lang="en-US" dirty="0"/>
              <a:t>Data Collection and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31" y="1325563"/>
            <a:ext cx="11353800" cy="5685692"/>
          </a:xfrm>
        </p:spPr>
        <p:txBody>
          <a:bodyPr>
            <a:normAutofit/>
          </a:bodyPr>
          <a:lstStyle/>
          <a:p>
            <a:r>
              <a:rPr lang="en-US" sz="2400" b="1" dirty="0"/>
              <a:t>Census:</a:t>
            </a:r>
            <a:r>
              <a:rPr lang="en-US" sz="2400" dirty="0"/>
              <a:t> the </a:t>
            </a:r>
            <a:r>
              <a:rPr lang="en-US" sz="2400" i="1" dirty="0"/>
              <a:t>complete </a:t>
            </a:r>
            <a:r>
              <a:rPr lang="en-US" sz="2400" b="1" i="1" dirty="0"/>
              <a:t>population of interest</a:t>
            </a:r>
          </a:p>
          <a:p>
            <a:pPr lvl="1"/>
            <a:r>
              <a:rPr lang="en-US" sz="2000" dirty="0"/>
              <a:t>Important to identify the population of interest</a:t>
            </a:r>
          </a:p>
          <a:p>
            <a:pPr marL="14287" indent="0">
              <a:buNone/>
            </a:pPr>
            <a:r>
              <a:rPr lang="en-US" sz="2400" b="1" u="sng" dirty="0"/>
              <a:t>Probability Samples:</a:t>
            </a:r>
          </a:p>
          <a:p>
            <a:r>
              <a:rPr lang="en-US" sz="2400" b="1" dirty="0"/>
              <a:t>Simple Random Sample (</a:t>
            </a:r>
            <a:r>
              <a:rPr lang="en-US" sz="2400" b="1" u="sng" dirty="0"/>
              <a:t>SRS</a:t>
            </a:r>
            <a:r>
              <a:rPr lang="en-US" sz="2400" b="1" dirty="0"/>
              <a:t>):</a:t>
            </a:r>
            <a:r>
              <a:rPr lang="en-US" sz="2400" dirty="0"/>
              <a:t> a random subset where every subset has equal chance of being chosen</a:t>
            </a:r>
          </a:p>
          <a:p>
            <a:r>
              <a:rPr lang="en-US" sz="2400" b="1" dirty="0"/>
              <a:t>Stratified Sample: </a:t>
            </a:r>
            <a:r>
              <a:rPr lang="en-US" sz="2400" dirty="0"/>
              <a:t>population is partition into strata and a SRS is taken within each strata</a:t>
            </a:r>
          </a:p>
          <a:p>
            <a:pPr lvl="1"/>
            <a:r>
              <a:rPr lang="en-US" sz="2000" dirty="0"/>
              <a:t>Samples from each strata don’t need to be the same size</a:t>
            </a:r>
          </a:p>
          <a:p>
            <a:r>
              <a:rPr lang="en-US" sz="2400" b="1" dirty="0"/>
              <a:t>Cluster Sample: </a:t>
            </a:r>
            <a:r>
              <a:rPr lang="en-US" sz="2400" dirty="0"/>
              <a:t>divide population into groups, take an SRS of groups, and elements from each group are selected</a:t>
            </a:r>
          </a:p>
          <a:p>
            <a:pPr lvl="1"/>
            <a:r>
              <a:rPr lang="en-US" sz="2000" dirty="0"/>
              <a:t>Often take all elements (one-stage) may sample within groups (two-stage)</a:t>
            </a:r>
          </a:p>
        </p:txBody>
      </p:sp>
    </p:spTree>
    <p:extLst>
      <p:ext uri="{BB962C8B-B14F-4D97-AF65-F5344CB8AC3E}">
        <p14:creationId xmlns:p14="http://schemas.microsoft.com/office/powerpoint/2010/main" val="278341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558" y="386862"/>
            <a:ext cx="10801350" cy="1325563"/>
          </a:xfrm>
        </p:spPr>
        <p:txBody>
          <a:bodyPr/>
          <a:lstStyle/>
          <a:p>
            <a:r>
              <a:rPr lang="en-US" dirty="0"/>
              <a:t>Non Probability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425"/>
            <a:ext cx="10847522" cy="5392615"/>
          </a:xfrm>
        </p:spPr>
        <p:txBody>
          <a:bodyPr>
            <a:normAutofit/>
          </a:bodyPr>
          <a:lstStyle/>
          <a:p>
            <a:r>
              <a:rPr lang="en-US" b="1" dirty="0"/>
              <a:t>Administrative Sample</a:t>
            </a:r>
            <a:r>
              <a:rPr lang="en-US" dirty="0"/>
              <a:t>: </a:t>
            </a:r>
            <a:r>
              <a:rPr lang="en-US" i="1" dirty="0"/>
              <a:t>data collected to support an administrative purpose and not for research</a:t>
            </a:r>
          </a:p>
          <a:p>
            <a:pPr lvl="1"/>
            <a:r>
              <a:rPr lang="en-US" dirty="0"/>
              <a:t>Bigger isn’t always better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bias still an issue at scale</a:t>
            </a:r>
            <a:endParaRPr lang="en-US" b="1" dirty="0"/>
          </a:p>
          <a:p>
            <a:r>
              <a:rPr lang="en-US" b="1" dirty="0"/>
              <a:t>Voluntary Sample: </a:t>
            </a:r>
            <a:r>
              <a:rPr lang="en-US" dirty="0"/>
              <a:t>self-selected participation</a:t>
            </a:r>
          </a:p>
          <a:p>
            <a:pPr lvl="1"/>
            <a:r>
              <a:rPr lang="en-US" dirty="0"/>
              <a:t>Sensitive to self selection bias</a:t>
            </a:r>
          </a:p>
          <a:p>
            <a:r>
              <a:rPr lang="en-US" b="1" dirty="0"/>
              <a:t>Convenience Sample:</a:t>
            </a:r>
            <a:r>
              <a:rPr lang="en-US" dirty="0"/>
              <a:t> the data you have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often administrative</a:t>
            </a:r>
          </a:p>
        </p:txBody>
      </p:sp>
    </p:spTree>
    <p:extLst>
      <p:ext uri="{BB962C8B-B14F-4D97-AF65-F5344CB8AC3E}">
        <p14:creationId xmlns:p14="http://schemas.microsoft.com/office/powerpoint/2010/main" val="2952247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4874" y="1539259"/>
            <a:ext cx="11241329" cy="2852737"/>
          </a:xfrm>
        </p:spPr>
        <p:txBody>
          <a:bodyPr>
            <a:normAutofit/>
          </a:bodyPr>
          <a:lstStyle/>
          <a:p>
            <a:r>
              <a:rPr lang="en-US" sz="6600" dirty="0"/>
              <a:t>Code</a:t>
            </a:r>
            <a:br>
              <a:rPr lang="en-US" sz="5400" dirty="0"/>
            </a:br>
            <a:r>
              <a:rPr lang="en-US" sz="4800" dirty="0"/>
              <a:t>Python + </a:t>
            </a:r>
            <a:r>
              <a:rPr lang="en-US" sz="4800" dirty="0" err="1"/>
              <a:t>Numpy</a:t>
            </a:r>
            <a:r>
              <a:rPr lang="en-US" sz="4800" dirty="0"/>
              <a:t> + Pandas + </a:t>
            </a:r>
            <a:r>
              <a:rPr lang="en-US" sz="4800" dirty="0" err="1"/>
              <a:t>Seaborn</a:t>
            </a:r>
            <a:br>
              <a:rPr lang="en-US" sz="4800" dirty="0"/>
            </a:br>
            <a:r>
              <a:rPr lang="en-US" sz="4800" dirty="0"/>
              <a:t>+ SQL + Regex +HTTP </a:t>
            </a:r>
            <a:endParaRPr lang="en-US" sz="5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37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101" y="217745"/>
            <a:ext cx="6524785" cy="1325563"/>
          </a:xfrm>
        </p:spPr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186" y="1543308"/>
            <a:ext cx="10515600" cy="4688237"/>
          </a:xfrm>
        </p:spPr>
        <p:txBody>
          <a:bodyPr>
            <a:normAutofit/>
          </a:bodyPr>
          <a:lstStyle/>
          <a:p>
            <a:r>
              <a:rPr lang="en-US" dirty="0"/>
              <a:t>Review </a:t>
            </a:r>
            <a:r>
              <a:rPr lang="en-US" i="1" dirty="0"/>
              <a:t>column selection </a:t>
            </a:r>
            <a:r>
              <a:rPr lang="en-US" dirty="0"/>
              <a:t>and </a:t>
            </a:r>
            <a:r>
              <a:rPr lang="en-US" i="1" dirty="0"/>
              <a:t>Boolean slicing on rows</a:t>
            </a:r>
          </a:p>
          <a:p>
            <a:r>
              <a:rPr lang="en-US" dirty="0"/>
              <a:t>Review </a:t>
            </a:r>
            <a:r>
              <a:rPr lang="en-US" b="1" i="1" dirty="0" err="1"/>
              <a:t>groupby</a:t>
            </a:r>
            <a:r>
              <a:rPr lang="en-US" dirty="0"/>
              <a:t>, </a:t>
            </a:r>
            <a:r>
              <a:rPr lang="en-US" b="1" dirty="0"/>
              <a:t>merge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b="1" dirty="0" err="1"/>
              <a:t>pivot_table</a:t>
            </a:r>
            <a:r>
              <a:rPr lang="en-US" dirty="0"/>
              <a:t>:</a:t>
            </a:r>
            <a:endParaRPr lang="en-US" i="1" dirty="0"/>
          </a:p>
          <a:p>
            <a:pPr lvl="1"/>
            <a:r>
              <a:rPr lang="en-US" i="1" dirty="0" err="1"/>
              <a:t>df.groupby</a:t>
            </a:r>
            <a:r>
              <a:rPr lang="en-US" i="1" dirty="0"/>
              <a:t>([‘state’, ‘gender’])[[‘age’, ‘height’]].mean()</a:t>
            </a:r>
          </a:p>
          <a:p>
            <a:pPr lvl="1"/>
            <a:r>
              <a:rPr lang="en-US" dirty="0" err="1"/>
              <a:t>dfA.merge</a:t>
            </a:r>
            <a:r>
              <a:rPr lang="en-US" dirty="0"/>
              <a:t>(</a:t>
            </a:r>
            <a:r>
              <a:rPr lang="en-US" dirty="0" err="1"/>
              <a:t>dfB</a:t>
            </a:r>
            <a:r>
              <a:rPr lang="en-US" dirty="0"/>
              <a:t>, on=‘key’, how=‘outer’)</a:t>
            </a:r>
          </a:p>
          <a:p>
            <a:pPr lvl="1"/>
            <a:r>
              <a:rPr lang="en-US" dirty="0" err="1"/>
              <a:t>df.pivot_table</a:t>
            </a:r>
            <a:r>
              <a:rPr lang="en-US" dirty="0"/>
              <a:t>(index, columns, values, </a:t>
            </a:r>
            <a:r>
              <a:rPr lang="en-US" dirty="0" err="1"/>
              <a:t>aggfunc</a:t>
            </a:r>
            <a:r>
              <a:rPr lang="en-US" dirty="0"/>
              <a:t>, </a:t>
            </a:r>
            <a:r>
              <a:rPr lang="en-US" dirty="0" err="1"/>
              <a:t>fill_value</a:t>
            </a:r>
            <a:r>
              <a:rPr lang="en-US" dirty="0"/>
              <a:t>)</a:t>
            </a:r>
          </a:p>
          <a:p>
            <a:r>
              <a:rPr lang="en-US" dirty="0"/>
              <a:t>Understand rough usage of basic plotting commands</a:t>
            </a:r>
          </a:p>
          <a:p>
            <a:pPr lvl="1"/>
            <a:r>
              <a:rPr lang="en-US" dirty="0"/>
              <a:t>plot, bar, histogram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 err="1"/>
              <a:t>sns.distplot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1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Group By </a:t>
            </a:r>
            <a:r>
              <a:rPr lang="mr-IN" dirty="0"/>
              <a:t>–</a:t>
            </a:r>
            <a:r>
              <a:rPr lang="en-US" dirty="0"/>
              <a:t> manipulating granularity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02547" y="2141105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902547" y="2464271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02547" y="3854236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902547" y="4177402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42817" y="5613772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4942817" y="5936938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19" name="Rectangle 118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34" name="Rectangle 133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358145" y="4177401"/>
            <a:ext cx="1199792" cy="407773"/>
            <a:chOff x="931566" y="1442351"/>
            <a:chExt cx="1199792" cy="407773"/>
          </a:xfrm>
        </p:grpSpPr>
        <p:sp>
          <p:nvSpPr>
            <p:cNvPr id="137" name="Rectangle 136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9358145" y="3242576"/>
            <a:ext cx="1199792" cy="407773"/>
            <a:chOff x="931566" y="1442351"/>
            <a:chExt cx="1199792" cy="407773"/>
          </a:xfrm>
        </p:grpSpPr>
        <p:sp>
          <p:nvSpPr>
            <p:cNvPr id="140" name="Rectangle 139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358145" y="3715093"/>
            <a:ext cx="1199792" cy="407773"/>
            <a:chOff x="931566" y="1442351"/>
            <a:chExt cx="1199792" cy="407773"/>
          </a:xfrm>
        </p:grpSpPr>
        <p:sp>
          <p:nvSpPr>
            <p:cNvPr id="143" name="Rectangle 14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46" name="Rectangle 145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cxnSp>
        <p:nvCxnSpPr>
          <p:cNvPr id="148" name="Straight Arrow Connector 147"/>
          <p:cNvCxnSpPr/>
          <p:nvPr/>
        </p:nvCxnSpPr>
        <p:spPr>
          <a:xfrm>
            <a:off x="7929154" y="2351418"/>
            <a:ext cx="1346165" cy="138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7929154" y="3973515"/>
            <a:ext cx="1346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7929154" y="4199944"/>
            <a:ext cx="1346165" cy="157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8141212" y="3657592"/>
            <a:ext cx="92204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Merge</a:t>
            </a:r>
          </a:p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4146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b="1" dirty="0"/>
              <a:t>Pivot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 kind of Group By Operation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9963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11773" y="1495173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8431" y="4567316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91994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52883" y="4879292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52883" y="2445350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552883" y="3097999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52883" y="5531941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552883" y="3750648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552883" y="4226643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52883" y="6184592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52883" y="1792701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552883" y="1323225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336257" y="3629241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2232938" y="1527112"/>
            <a:ext cx="131994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2232938" y="1996588"/>
            <a:ext cx="131994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5278606" y="1443009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6773393" y="155532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942148" y="155532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345424" y="155532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278606" y="2305922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6773393" y="241823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7942148" y="241823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345424" y="241823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5278606" y="2996846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6773393" y="310915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7942148" y="310915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345424" y="310915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5278606" y="3840096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6773393" y="395240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942148" y="395240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345424" y="395240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5278606" y="4785083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6773393" y="489739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7942148" y="489739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345424" y="489739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5278606" y="5415995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6773393" y="552830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7942148" y="552830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7345424" y="552830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5278606" y="6119325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6773393" y="623163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942148" y="623163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345424" y="623163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9483763" y="285404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0118724" y="286039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10118724" y="2304939"/>
            <a:ext cx="643967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9483763" y="286039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10934778" y="2854039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483765" y="345313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0116651" y="345313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0934778" y="344743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9483765" y="4043505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10116651" y="4049441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10944729" y="4043505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9483763" y="460870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10130715" y="460870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10944729" y="2304939"/>
            <a:ext cx="646040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0934778" y="4608702"/>
            <a:ext cx="646040" cy="4077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TextBox 192"/>
          <p:cNvSpPr txBox="1"/>
          <p:nvPr/>
        </p:nvSpPr>
        <p:spPr>
          <a:xfrm>
            <a:off x="9427603" y="5195745"/>
            <a:ext cx="216489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Need </a:t>
            </a:r>
            <a:r>
              <a:rPr lang="en-US"/>
              <a:t>to address missing values</a:t>
            </a:r>
          </a:p>
        </p:txBody>
      </p:sp>
      <p:cxnSp>
        <p:nvCxnSpPr>
          <p:cNvPr id="13" name="Straight Arrow Connector 12"/>
          <p:cNvCxnSpPr>
            <a:stCxn id="107" idx="3"/>
            <a:endCxn id="130" idx="0"/>
          </p:cNvCxnSpPr>
          <p:nvPr/>
        </p:nvCxnSpPr>
        <p:spPr>
          <a:xfrm>
            <a:off x="8588188" y="1759207"/>
            <a:ext cx="1853556" cy="110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14" idx="3"/>
            <a:endCxn id="155" idx="1"/>
          </p:cNvCxnSpPr>
          <p:nvPr/>
        </p:nvCxnSpPr>
        <p:spPr>
          <a:xfrm>
            <a:off x="8588188" y="2622120"/>
            <a:ext cx="2346590" cy="4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57" idx="3"/>
            <a:endCxn id="169" idx="1"/>
          </p:cNvCxnSpPr>
          <p:nvPr/>
        </p:nvCxnSpPr>
        <p:spPr>
          <a:xfrm>
            <a:off x="8588188" y="3313044"/>
            <a:ext cx="1528463" cy="343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64" idx="3"/>
            <a:endCxn id="176" idx="1"/>
          </p:cNvCxnSpPr>
          <p:nvPr/>
        </p:nvCxnSpPr>
        <p:spPr>
          <a:xfrm flipV="1">
            <a:off x="8588188" y="3651323"/>
            <a:ext cx="2346590" cy="50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71" idx="3"/>
            <a:endCxn id="187" idx="1"/>
          </p:cNvCxnSpPr>
          <p:nvPr/>
        </p:nvCxnSpPr>
        <p:spPr>
          <a:xfrm flipV="1">
            <a:off x="8588188" y="4253328"/>
            <a:ext cx="1528463" cy="84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178" idx="3"/>
            <a:endCxn id="188" idx="1"/>
          </p:cNvCxnSpPr>
          <p:nvPr/>
        </p:nvCxnSpPr>
        <p:spPr>
          <a:xfrm flipV="1">
            <a:off x="8588188" y="4247392"/>
            <a:ext cx="2356541" cy="148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85" idx="3"/>
            <a:endCxn id="190" idx="1"/>
          </p:cNvCxnSpPr>
          <p:nvPr/>
        </p:nvCxnSpPr>
        <p:spPr>
          <a:xfrm flipV="1">
            <a:off x="8588188" y="4812590"/>
            <a:ext cx="1542527" cy="162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03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 across 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05540"/>
          </a:xfrm>
        </p:spPr>
        <p:txBody>
          <a:bodyPr/>
          <a:lstStyle/>
          <a:p>
            <a:r>
              <a:rPr lang="en-US" dirty="0"/>
              <a:t>Joins are a way to connect data across multiple tables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97319" y="2870696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err="1"/>
                        <a:t>ProdID</a:t>
                      </a:r>
                      <a:endParaRPr 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600457" y="2870696"/>
          <a:ext cx="302251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0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u="sng" dirty="0" err="1"/>
                        <a:t>ProdID</a:t>
                      </a:r>
                      <a:endParaRPr 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29574" y="2544694"/>
            <a:ext cx="1739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Purchases.csv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7051" y="2544694"/>
            <a:ext cx="1588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Products.csv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04519" y="2967553"/>
            <a:ext cx="982961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6000" dirty="0"/>
              <a:t>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79245" y="3666892"/>
            <a:ext cx="6335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Join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86867" y="4971339"/>
            <a:ext cx="651140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5390413" y="4735563"/>
          <a:ext cx="5463116" cy="148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5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776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err="1"/>
                        <a:t>ProdID</a:t>
                      </a:r>
                      <a:endParaRPr 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313897" y="4366231"/>
            <a:ext cx="161614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Joined Table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530707" y="2914026"/>
            <a:ext cx="256032" cy="25699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7541689" y="2914026"/>
            <a:ext cx="256032" cy="25699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/>
          <p:cNvCxnSpPr>
            <a:stCxn id="18" idx="0"/>
            <a:endCxn id="19" idx="0"/>
          </p:cNvCxnSpPr>
          <p:nvPr/>
        </p:nvCxnSpPr>
        <p:spPr>
          <a:xfrm rot="5400000" flipH="1" flipV="1">
            <a:off x="5664214" y="908535"/>
            <a:ext cx="12700" cy="4010982"/>
          </a:xfrm>
          <a:prstGeom prst="curvedConnector3">
            <a:avLst>
              <a:gd name="adj1" fmla="val 5434283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2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BF2A73-3EE3-E74A-B9CD-92E49A74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6FD70-BA60-514E-AE48-25B557B33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44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&amp; Data Visualization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4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60" y="155076"/>
            <a:ext cx="3794432" cy="1325563"/>
          </a:xfrm>
        </p:spPr>
        <p:txBody>
          <a:bodyPr/>
          <a:lstStyle/>
          <a:p>
            <a:r>
              <a:rPr lang="en-US" dirty="0"/>
              <a:t>Kinds of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83245" y="296124"/>
            <a:ext cx="192485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023" y="1184020"/>
            <a:ext cx="3889859" cy="4637104"/>
            <a:chOff x="457023" y="1184020"/>
            <a:chExt cx="3889859" cy="4637104"/>
          </a:xfrm>
        </p:grpSpPr>
        <p:sp>
          <p:nvSpPr>
            <p:cNvPr id="4" name="Rounded Rectangle 3"/>
            <p:cNvSpPr/>
            <p:nvPr/>
          </p:nvSpPr>
          <p:spPr>
            <a:xfrm>
              <a:off x="1136369" y="1916346"/>
              <a:ext cx="2531165" cy="887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Quantitative Data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9281" y="3882132"/>
              <a:ext cx="2068195" cy="193899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Examples: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Price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Quantity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Temperature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Date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mr-IN" sz="2000" dirty="0"/>
                <a:t>…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7023" y="2970997"/>
              <a:ext cx="3889859" cy="70788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Numbers with meaning ratios or intervals.</a:t>
              </a:r>
            </a:p>
          </p:txBody>
        </p:sp>
        <p:cxnSp>
          <p:nvCxnSpPr>
            <p:cNvPr id="19" name="Straight Arrow Connector 18"/>
            <p:cNvCxnSpPr>
              <a:stCxn id="10" idx="2"/>
              <a:endCxn id="4" idx="0"/>
            </p:cNvCxnSpPr>
            <p:nvPr/>
          </p:nvCxnSpPr>
          <p:spPr>
            <a:xfrm flipH="1">
              <a:off x="2401952" y="1184020"/>
              <a:ext cx="1843723" cy="73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245675" y="1184020"/>
            <a:ext cx="5413880" cy="1301013"/>
            <a:chOff x="4245675" y="1184020"/>
            <a:chExt cx="5413880" cy="1301013"/>
          </a:xfrm>
        </p:grpSpPr>
        <p:sp>
          <p:nvSpPr>
            <p:cNvPr id="5" name="Rounded Rectangle 4"/>
            <p:cNvSpPr/>
            <p:nvPr/>
          </p:nvSpPr>
          <p:spPr>
            <a:xfrm>
              <a:off x="7128390" y="1597137"/>
              <a:ext cx="2531165" cy="887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Categorical Data</a:t>
              </a:r>
            </a:p>
          </p:txBody>
        </p:sp>
        <p:cxnSp>
          <p:nvCxnSpPr>
            <p:cNvPr id="20" name="Straight Arrow Connector 19"/>
            <p:cNvCxnSpPr>
              <a:stCxn id="10" idx="2"/>
              <a:endCxn id="5" idx="1"/>
            </p:cNvCxnSpPr>
            <p:nvPr/>
          </p:nvCxnSpPr>
          <p:spPr>
            <a:xfrm>
              <a:off x="4245675" y="1184020"/>
              <a:ext cx="2882715" cy="8570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38025" y="2485033"/>
            <a:ext cx="3955948" cy="3941115"/>
            <a:chOff x="4438025" y="2485033"/>
            <a:chExt cx="3955948" cy="3941115"/>
          </a:xfrm>
        </p:grpSpPr>
        <p:sp>
          <p:nvSpPr>
            <p:cNvPr id="6" name="Rounded Rectangle 5"/>
            <p:cNvSpPr/>
            <p:nvPr/>
          </p:nvSpPr>
          <p:spPr>
            <a:xfrm>
              <a:off x="5637521" y="3001410"/>
              <a:ext cx="1490869" cy="887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Ordinal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19888" y="5102709"/>
              <a:ext cx="2811988" cy="13234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Examples: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Preferences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Level of education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mr-IN" sz="2000" dirty="0"/>
                <a:t>…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38025" y="3978086"/>
              <a:ext cx="3889859" cy="101566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Categories with orders but no consistent meaning if magnitudes or intervals</a:t>
              </a:r>
            </a:p>
          </p:txBody>
        </p:sp>
        <p:cxnSp>
          <p:nvCxnSpPr>
            <p:cNvPr id="23" name="Straight Arrow Connector 22"/>
            <p:cNvCxnSpPr>
              <a:stCxn id="5" idx="2"/>
              <a:endCxn id="6" idx="0"/>
            </p:cNvCxnSpPr>
            <p:nvPr/>
          </p:nvCxnSpPr>
          <p:spPr>
            <a:xfrm flipH="1">
              <a:off x="6382956" y="2485033"/>
              <a:ext cx="2011017" cy="516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251931" y="2485033"/>
            <a:ext cx="3889859" cy="4248892"/>
            <a:chOff x="8251931" y="2485033"/>
            <a:chExt cx="3889859" cy="4248892"/>
          </a:xfrm>
        </p:grpSpPr>
        <p:sp>
          <p:nvSpPr>
            <p:cNvPr id="7" name="Rounded Rectangle 6"/>
            <p:cNvSpPr/>
            <p:nvPr/>
          </p:nvSpPr>
          <p:spPr>
            <a:xfrm>
              <a:off x="9395279" y="3000655"/>
              <a:ext cx="1490869" cy="887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Nominal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36722" y="5102709"/>
              <a:ext cx="2638864" cy="163121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Examples: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/>
                <a:t>Political Affiliation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err="1"/>
                <a:t>CalD</a:t>
              </a:r>
              <a:r>
                <a:rPr lang="en-US" sz="2000" dirty="0"/>
                <a:t> number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mr-IN" sz="2000" dirty="0"/>
                <a:t>…</a:t>
              </a:r>
              <a:endParaRPr lang="en-US" sz="2000" dirty="0"/>
            </a:p>
            <a:p>
              <a:pPr marL="285750" indent="-285750">
                <a:buFont typeface="Arial" charset="0"/>
                <a:buChar char="•"/>
              </a:pP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51931" y="4121434"/>
              <a:ext cx="3889859" cy="70788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Categories with no </a:t>
              </a:r>
            </a:p>
            <a:p>
              <a:pPr algn="ctr"/>
              <a:r>
                <a:rPr lang="en-US" sz="2000" dirty="0"/>
                <a:t>specific ordering.</a:t>
              </a:r>
            </a:p>
          </p:txBody>
        </p:sp>
        <p:cxnSp>
          <p:nvCxnSpPr>
            <p:cNvPr id="28" name="Straight Arrow Connector 27"/>
            <p:cNvCxnSpPr>
              <a:stCxn id="5" idx="2"/>
              <a:endCxn id="7" idx="0"/>
            </p:cNvCxnSpPr>
            <p:nvPr/>
          </p:nvCxnSpPr>
          <p:spPr>
            <a:xfrm>
              <a:off x="8393973" y="2485033"/>
              <a:ext cx="1746741" cy="515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7479969" y="293404"/>
            <a:ext cx="455874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Note that categorical data can also be numbers and quantitative data may be stored as strings.</a:t>
            </a:r>
          </a:p>
        </p:txBody>
      </p:sp>
    </p:spTree>
    <p:extLst>
      <p:ext uri="{BB962C8B-B14F-4D97-AF65-F5344CB8AC3E}">
        <p14:creationId xmlns:p14="http://schemas.microsoft.com/office/powerpoint/2010/main" val="131477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Univariate Relationships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Quantitative Data</a:t>
            </a:r>
          </a:p>
          <a:p>
            <a:pPr lvl="1"/>
            <a:r>
              <a:rPr lang="en-US" dirty="0"/>
              <a:t>Histograms, Box Plots, Rug Plots, Smoothed Interpolations (KDE </a:t>
            </a:r>
            <a:r>
              <a:rPr lang="mr-IN" dirty="0"/>
              <a:t>–</a:t>
            </a:r>
            <a:r>
              <a:rPr lang="en-US" dirty="0"/>
              <a:t> Kernel Density Estimators)</a:t>
            </a:r>
          </a:p>
          <a:p>
            <a:pPr lvl="1"/>
            <a:r>
              <a:rPr lang="en-US" dirty="0"/>
              <a:t>Look for symmetry, skew, spread, modes, gaps, outliers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Nominal &amp; Ordinal Data</a:t>
            </a:r>
          </a:p>
          <a:p>
            <a:pPr lvl="1"/>
            <a:r>
              <a:rPr lang="en-US" dirty="0"/>
              <a:t>Bar plots (sorted by frequency or ordinal dimension)</a:t>
            </a:r>
          </a:p>
          <a:p>
            <a:pPr lvl="1"/>
            <a:r>
              <a:rPr lang="en-US" dirty="0"/>
              <a:t>Look for skew, frequent and rare categories, or invalid categories</a:t>
            </a:r>
          </a:p>
          <a:p>
            <a:pPr lvl="1"/>
            <a:r>
              <a:rPr lang="en-US" dirty="0"/>
              <a:t>Consider grouping categories and repeating analysis</a:t>
            </a:r>
          </a:p>
        </p:txBody>
      </p:sp>
    </p:spTree>
    <p:extLst>
      <p:ext uri="{BB962C8B-B14F-4D97-AF65-F5344CB8AC3E}">
        <p14:creationId xmlns:p14="http://schemas.microsoft.com/office/powerpoint/2010/main" val="34658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543464" y="1764561"/>
            <a:ext cx="6934187" cy="4622791"/>
            <a:chOff x="5543464" y="1764561"/>
            <a:chExt cx="6934187" cy="46227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3464" y="1764561"/>
              <a:ext cx="6934187" cy="462279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622735" y="2431864"/>
              <a:ext cx="85632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Main </a:t>
              </a:r>
              <a:br>
                <a:rPr lang="en-US"/>
              </a:br>
              <a:r>
                <a:rPr lang="en-US"/>
                <a:t>Mode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48712" y="4075956"/>
              <a:ext cx="1114408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Second </a:t>
              </a:r>
              <a:br>
                <a:rPr lang="en-US"/>
              </a:br>
              <a:r>
                <a:rPr lang="en-US"/>
                <a:t>Mode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3839090">
              <a:off x="8610595" y="4392683"/>
              <a:ext cx="138371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Skew Right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71861" y="5421065"/>
              <a:ext cx="70083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Gap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64708" y="5095435"/>
              <a:ext cx="100700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Outliers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12358" y="5962541"/>
              <a:ext cx="62068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Rug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897630" y="4695740"/>
              <a:ext cx="13051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Histogram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8622735" y="5840146"/>
              <a:ext cx="54053" cy="203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448712" y="2790248"/>
              <a:ext cx="1410964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/>
                <a:t>Smoothed </a:t>
              </a:r>
              <a:br>
                <a:rPr lang="en-US"/>
              </a:br>
              <a:r>
                <a:rPr lang="en-US"/>
                <a:t>Density </a:t>
              </a:r>
              <a:br>
                <a:rPr lang="en-US"/>
              </a:br>
              <a:r>
                <a:rPr lang="en-US"/>
                <a:t>Estimator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7661282" y="3721481"/>
              <a:ext cx="551076" cy="1363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91" y="76620"/>
            <a:ext cx="10801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Histograms, Rug Plots, and KDE 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22" y="1254265"/>
            <a:ext cx="11116235" cy="5240664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Describes distribution of data </a:t>
            </a:r>
            <a:r>
              <a:rPr lang="mr-IN" dirty="0"/>
              <a:t>–</a:t>
            </a:r>
            <a:r>
              <a:rPr lang="en-US" dirty="0"/>
              <a:t> relative prevalence of values</a:t>
            </a:r>
          </a:p>
          <a:p>
            <a:r>
              <a:rPr lang="en-US" dirty="0"/>
              <a:t>Histogram</a:t>
            </a:r>
          </a:p>
          <a:p>
            <a:pPr lvl="1"/>
            <a:r>
              <a:rPr lang="en-US" dirty="0"/>
              <a:t>relative frequency of values </a:t>
            </a:r>
          </a:p>
          <a:p>
            <a:pPr lvl="1"/>
            <a:r>
              <a:rPr lang="en-US" dirty="0"/>
              <a:t>Tradeoff of bin sizes</a:t>
            </a:r>
          </a:p>
          <a:p>
            <a:r>
              <a:rPr lang="en-US" dirty="0"/>
              <a:t>Rug Plot</a:t>
            </a:r>
          </a:p>
          <a:p>
            <a:pPr lvl="1"/>
            <a:r>
              <a:rPr lang="en-US" dirty="0"/>
              <a:t>Shows the actual data </a:t>
            </a:r>
            <a:br>
              <a:rPr lang="en-US" dirty="0"/>
            </a:br>
            <a:r>
              <a:rPr lang="en-US" dirty="0"/>
              <a:t>locations</a:t>
            </a:r>
          </a:p>
          <a:p>
            <a:r>
              <a:rPr lang="en-US" dirty="0"/>
              <a:t>Smoothed density estimator</a:t>
            </a:r>
          </a:p>
          <a:p>
            <a:pPr lvl="1"/>
            <a:r>
              <a:rPr lang="en-US" dirty="0"/>
              <a:t>Tradeoff of “bandwidth” </a:t>
            </a:r>
            <a:br>
              <a:rPr lang="en-US" dirty="0"/>
            </a:br>
            <a:r>
              <a:rPr lang="en-US" dirty="0"/>
              <a:t>parameter (more on this later) </a:t>
            </a:r>
          </a:p>
        </p:txBody>
      </p:sp>
    </p:spTree>
    <p:extLst>
      <p:ext uri="{BB962C8B-B14F-4D97-AF65-F5344CB8AC3E}">
        <p14:creationId xmlns:p14="http://schemas.microsoft.com/office/powerpoint/2010/main" val="107052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Techniques of Visualization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9842" y="1124679"/>
            <a:ext cx="11932158" cy="583511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Scale:</a:t>
            </a:r>
            <a:r>
              <a:rPr lang="en-US" dirty="0"/>
              <a:t> ranges of values and how they are presented</a:t>
            </a:r>
          </a:p>
          <a:p>
            <a:pPr lvl="1"/>
            <a:r>
              <a:rPr lang="en-US" dirty="0"/>
              <a:t>Units, starting points, zoom, 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Conditioning:</a:t>
            </a:r>
            <a:r>
              <a:rPr lang="en-US" dirty="0"/>
              <a:t> breakdown visualization across dimensions for comparison (e.g., separate lines for males and females)</a:t>
            </a:r>
          </a:p>
          <a:p>
            <a:r>
              <a:rPr lang="en-US" b="1" dirty="0"/>
              <a:t>Perception</a:t>
            </a:r>
          </a:p>
          <a:p>
            <a:pPr lvl="1"/>
            <a:r>
              <a:rPr lang="en-US" b="1" dirty="0"/>
              <a:t>Length</a:t>
            </a:r>
            <a:r>
              <a:rPr lang="en-US" dirty="0"/>
              <a:t>: encode relative magnitude</a:t>
            </a:r>
            <a:r>
              <a:rPr lang="en-US" b="1" dirty="0"/>
              <a:t> </a:t>
            </a:r>
            <a:r>
              <a:rPr lang="en-US" dirty="0"/>
              <a:t>(best for comparison)</a:t>
            </a:r>
            <a:endParaRPr lang="en-US" b="1" dirty="0"/>
          </a:p>
          <a:p>
            <a:pPr lvl="1"/>
            <a:r>
              <a:rPr lang="en-US" b="1" dirty="0"/>
              <a:t>Color</a:t>
            </a:r>
            <a:r>
              <a:rPr lang="en-US" dirty="0"/>
              <a:t>: encode conditioning and additional dimensions and</a:t>
            </a:r>
          </a:p>
          <a:p>
            <a:r>
              <a:rPr lang="en-US" b="1" dirty="0"/>
              <a:t>Transformations: </a:t>
            </a:r>
            <a:r>
              <a:rPr lang="en-US" dirty="0"/>
              <a:t>to linearize relationships highlight important trends </a:t>
            </a:r>
          </a:p>
          <a:p>
            <a:pPr lvl="1"/>
            <a:r>
              <a:rPr lang="en-US" dirty="0"/>
              <a:t>Symmetrize distribution</a:t>
            </a:r>
          </a:p>
          <a:p>
            <a:pPr lvl="1"/>
            <a:r>
              <a:rPr lang="en-US" dirty="0"/>
              <a:t>Linearize relationships (e.g., Tukey </a:t>
            </a:r>
            <a:r>
              <a:rPr lang="en-US" dirty="0" err="1"/>
              <a:t>Mosteller</a:t>
            </a:r>
            <a:r>
              <a:rPr lang="en-US" dirty="0"/>
              <a:t> Bulge)</a:t>
            </a:r>
          </a:p>
          <a:p>
            <a:r>
              <a:rPr lang="en-US" dirty="0"/>
              <a:t>Things to avoid stacking, jiggling, chart junk, and over plotting</a:t>
            </a:r>
          </a:p>
        </p:txBody>
      </p:sp>
    </p:spTree>
    <p:extLst>
      <p:ext uri="{BB962C8B-B14F-4D97-AF65-F5344CB8AC3E}">
        <p14:creationId xmlns:p14="http://schemas.microsoft.com/office/powerpoint/2010/main" val="246307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F241-F7D8-F44E-AEF2-C0933BD1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81" y="117199"/>
            <a:ext cx="10801350" cy="1325563"/>
          </a:xfrm>
        </p:spPr>
        <p:txBody>
          <a:bodyPr/>
          <a:lstStyle/>
          <a:p>
            <a:r>
              <a:rPr lang="en-US" dirty="0"/>
              <a:t>Bad Plot Terminology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78D6F6-3E0B-2341-9095-3C9EC3B65155}"/>
              </a:ext>
            </a:extLst>
          </p:cNvPr>
          <p:cNvGrpSpPr/>
          <p:nvPr/>
        </p:nvGrpSpPr>
        <p:grpSpPr>
          <a:xfrm>
            <a:off x="296068" y="1335405"/>
            <a:ext cx="3670300" cy="2482849"/>
            <a:chOff x="296068" y="1335405"/>
            <a:chExt cx="3670300" cy="2482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6D3445-0609-EB42-812D-C83B34440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68" y="1824354"/>
              <a:ext cx="3670300" cy="19939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3DF0A8-7399-A749-BDED-FCC098EC20B1}"/>
                </a:ext>
              </a:extLst>
            </p:cNvPr>
            <p:cNvSpPr txBox="1"/>
            <p:nvPr/>
          </p:nvSpPr>
          <p:spPr>
            <a:xfrm>
              <a:off x="839704" y="1335405"/>
              <a:ext cx="279275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Pie charts </a:t>
              </a:r>
              <a:r>
                <a:rPr lang="en-US" dirty="0">
                  <a:sym typeface="Wingdings" pitchFamily="2" charset="2"/>
                </a:rPr>
                <a:t> Bar charts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F213BF-6B4F-3243-8AE9-59E7AD862157}"/>
              </a:ext>
            </a:extLst>
          </p:cNvPr>
          <p:cNvGrpSpPr/>
          <p:nvPr/>
        </p:nvGrpSpPr>
        <p:grpSpPr>
          <a:xfrm>
            <a:off x="4417515" y="1335405"/>
            <a:ext cx="3949700" cy="2452132"/>
            <a:chOff x="4417515" y="1335405"/>
            <a:chExt cx="3949700" cy="24521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7C0FAB-D4CF-7B45-9632-B3ED18F6925E}"/>
                </a:ext>
              </a:extLst>
            </p:cNvPr>
            <p:cNvSpPr txBox="1"/>
            <p:nvPr/>
          </p:nvSpPr>
          <p:spPr>
            <a:xfrm>
              <a:off x="4563980" y="1335405"/>
              <a:ext cx="365677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Eliminate Stacking and Jiggling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792172-AB48-154D-B8A3-F6970AB2D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7515" y="1704737"/>
              <a:ext cx="3949700" cy="20828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1937A4-CD65-304D-8FFF-520F4DF347C7}"/>
              </a:ext>
            </a:extLst>
          </p:cNvPr>
          <p:cNvGrpSpPr/>
          <p:nvPr/>
        </p:nvGrpSpPr>
        <p:grpSpPr>
          <a:xfrm>
            <a:off x="8952516" y="786130"/>
            <a:ext cx="2867046" cy="4957378"/>
            <a:chOff x="8952516" y="786130"/>
            <a:chExt cx="2867046" cy="495737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E48811-D105-9747-9DBC-67353EE4EF9B}"/>
                </a:ext>
              </a:extLst>
            </p:cNvPr>
            <p:cNvGrpSpPr/>
            <p:nvPr/>
          </p:nvGrpSpPr>
          <p:grpSpPr>
            <a:xfrm>
              <a:off x="8952516" y="1155462"/>
              <a:ext cx="2867046" cy="4588046"/>
              <a:chOff x="3890422" y="524850"/>
              <a:chExt cx="3730181" cy="5969294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F9821F0-BFFE-E949-B23A-D394A013F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5080" y="3143081"/>
                <a:ext cx="3375523" cy="335106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9BD2480-F259-174D-947D-E95364718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0422" y="524850"/>
                <a:ext cx="3657320" cy="2578267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E5B99A-17E3-8A48-B394-DB5AAEF0E4E1}"/>
                </a:ext>
              </a:extLst>
            </p:cNvPr>
            <p:cNvSpPr txBox="1"/>
            <p:nvPr/>
          </p:nvSpPr>
          <p:spPr>
            <a:xfrm>
              <a:off x="9615476" y="786130"/>
              <a:ext cx="16514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Over plotting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325035-6A54-264F-86DE-34B5F8202B1C}"/>
              </a:ext>
            </a:extLst>
          </p:cNvPr>
          <p:cNvGrpSpPr/>
          <p:nvPr/>
        </p:nvGrpSpPr>
        <p:grpSpPr>
          <a:xfrm>
            <a:off x="21851" y="4166390"/>
            <a:ext cx="6835161" cy="2135664"/>
            <a:chOff x="21851" y="4166390"/>
            <a:chExt cx="6835161" cy="213566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89661B7-8BD2-AA4F-9206-85331381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924" y="4166390"/>
              <a:ext cx="3589352" cy="213566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AC54A2D-BEC6-864A-8131-EF31BB642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4276" y="4378385"/>
              <a:ext cx="2552736" cy="192366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B1E0B6-FBEC-7548-AEEE-58D62A65F9F0}"/>
                </a:ext>
              </a:extLst>
            </p:cNvPr>
            <p:cNvSpPr txBox="1"/>
            <p:nvPr/>
          </p:nvSpPr>
          <p:spPr>
            <a:xfrm>
              <a:off x="21851" y="4878740"/>
              <a:ext cx="817853" cy="71096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Chart</a:t>
              </a:r>
              <a:br>
                <a:rPr lang="en-US" dirty="0"/>
              </a:br>
              <a:r>
                <a:rPr lang="en-US" dirty="0"/>
                <a:t>Junk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0C86C3-EEDC-F047-9B9C-8CE6B876472F}"/>
              </a:ext>
            </a:extLst>
          </p:cNvPr>
          <p:cNvGrpSpPr/>
          <p:nvPr/>
        </p:nvGrpSpPr>
        <p:grpSpPr>
          <a:xfrm>
            <a:off x="6873686" y="3846036"/>
            <a:ext cx="4574293" cy="2954146"/>
            <a:chOff x="6873686" y="3846036"/>
            <a:chExt cx="4574293" cy="295414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E4FA953-9CB9-F347-98FD-6365ADB7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3686" y="3846036"/>
              <a:ext cx="1523232" cy="295414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AB8332-60E7-9645-95AF-9617CC49AD00}"/>
                </a:ext>
              </a:extLst>
            </p:cNvPr>
            <p:cNvSpPr txBox="1"/>
            <p:nvPr/>
          </p:nvSpPr>
          <p:spPr>
            <a:xfrm>
              <a:off x="8560650" y="5886450"/>
              <a:ext cx="288732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Area</a:t>
              </a:r>
            </a:p>
            <a:p>
              <a:r>
                <a:rPr lang="en-US" dirty="0"/>
                <a:t>Perception + Chart Junk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01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213A-816A-AA42-A2C4-E2F10690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Linearizing 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010E8-003F-B14C-9CAA-5BA6484E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05" y="1646238"/>
            <a:ext cx="3477091" cy="2417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5E3A0-AE89-054C-870E-E9F94A10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0415"/>
            <a:ext cx="3774596" cy="241722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890A545-C1A9-E24D-A70F-0B4A09E9F28F}"/>
              </a:ext>
            </a:extLst>
          </p:cNvPr>
          <p:cNvGrpSpPr/>
          <p:nvPr/>
        </p:nvGrpSpPr>
        <p:grpSpPr>
          <a:xfrm>
            <a:off x="3816985" y="1646238"/>
            <a:ext cx="4477750" cy="2417229"/>
            <a:chOff x="3816985" y="1646238"/>
            <a:chExt cx="4477750" cy="24172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EED852-BCF5-B940-AB9E-8A4F54A05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7644" y="1646238"/>
              <a:ext cx="3477091" cy="2417229"/>
            </a:xfrm>
            <a:prstGeom prst="rect">
              <a:avLst/>
            </a:prstGeom>
          </p:spPr>
        </p:pic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8866548-29CF-BA44-9C8A-81913336ED45}"/>
                </a:ext>
              </a:extLst>
            </p:cNvPr>
            <p:cNvSpPr/>
            <p:nvPr/>
          </p:nvSpPr>
          <p:spPr>
            <a:xfrm>
              <a:off x="3996676" y="2513086"/>
              <a:ext cx="563173" cy="345171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D7DABC-69C3-3D40-98DF-99BDE9CC1666}"/>
                </a:ext>
              </a:extLst>
            </p:cNvPr>
            <p:cNvSpPr txBox="1"/>
            <p:nvPr/>
          </p:nvSpPr>
          <p:spPr>
            <a:xfrm>
              <a:off x="3816985" y="2928169"/>
              <a:ext cx="87876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Log(x)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CAFF5D-38F4-C946-9B9D-64846BD78FED}"/>
              </a:ext>
            </a:extLst>
          </p:cNvPr>
          <p:cNvGrpSpPr/>
          <p:nvPr/>
        </p:nvGrpSpPr>
        <p:grpSpPr>
          <a:xfrm>
            <a:off x="3832465" y="4230856"/>
            <a:ext cx="4462270" cy="2417229"/>
            <a:chOff x="3832465" y="4230856"/>
            <a:chExt cx="4462270" cy="24172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7F1AD4-3BD9-4047-A771-D239AF6D4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485" y="4230856"/>
              <a:ext cx="3607250" cy="2417229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BCAFC8CC-E2D9-7041-8F0F-5D6A688A6618}"/>
                </a:ext>
              </a:extLst>
            </p:cNvPr>
            <p:cNvSpPr/>
            <p:nvPr/>
          </p:nvSpPr>
          <p:spPr>
            <a:xfrm>
              <a:off x="3996675" y="5094299"/>
              <a:ext cx="563173" cy="345171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AC6C62-3178-1C42-B522-3331BF4FCE3A}"/>
                </a:ext>
              </a:extLst>
            </p:cNvPr>
            <p:cNvSpPr txBox="1"/>
            <p:nvPr/>
          </p:nvSpPr>
          <p:spPr>
            <a:xfrm>
              <a:off x="3832465" y="5512787"/>
              <a:ext cx="89159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Log(y)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C5AE8EF-51A1-4041-829D-F986371B9237}"/>
              </a:ext>
            </a:extLst>
          </p:cNvPr>
          <p:cNvGrpSpPr/>
          <p:nvPr/>
        </p:nvGrpSpPr>
        <p:grpSpPr>
          <a:xfrm>
            <a:off x="8600002" y="2567726"/>
            <a:ext cx="3007279" cy="2762882"/>
            <a:chOff x="8787727" y="2591949"/>
            <a:chExt cx="3007279" cy="276288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D7F16F4-B381-B947-8B92-6138AD323432}"/>
                </a:ext>
              </a:extLst>
            </p:cNvPr>
            <p:cNvCxnSpPr/>
            <p:nvPr/>
          </p:nvCxnSpPr>
          <p:spPr>
            <a:xfrm>
              <a:off x="9598172" y="2591949"/>
              <a:ext cx="0" cy="27628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7A46021-DDE0-614E-A1AA-791B5A710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727" y="4057907"/>
              <a:ext cx="274219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74E9AED-3A3B-654B-87C6-F606240F3C7A}"/>
                </a:ext>
              </a:extLst>
            </p:cNvPr>
            <p:cNvSpPr/>
            <p:nvPr/>
          </p:nvSpPr>
          <p:spPr>
            <a:xfrm>
              <a:off x="9640562" y="2607159"/>
              <a:ext cx="2089192" cy="1380683"/>
            </a:xfrm>
            <a:custGeom>
              <a:avLst/>
              <a:gdLst>
                <a:gd name="connsiteX0" fmla="*/ 0 w 1980191"/>
                <a:gd name="connsiteY0" fmla="*/ 1041569 h 1093492"/>
                <a:gd name="connsiteX1" fmla="*/ 859899 w 1980191"/>
                <a:gd name="connsiteY1" fmla="*/ 974957 h 1093492"/>
                <a:gd name="connsiteX2" fmla="*/ 1980191 w 1980191"/>
                <a:gd name="connsiteY2" fmla="*/ 0 h 1093492"/>
                <a:gd name="connsiteX0" fmla="*/ 0 w 1980191"/>
                <a:gd name="connsiteY0" fmla="*/ 1041569 h 1051047"/>
                <a:gd name="connsiteX1" fmla="*/ 1180847 w 1980191"/>
                <a:gd name="connsiteY1" fmla="*/ 738787 h 1051047"/>
                <a:gd name="connsiteX2" fmla="*/ 1980191 w 1980191"/>
                <a:gd name="connsiteY2" fmla="*/ 0 h 1051047"/>
                <a:gd name="connsiteX0" fmla="*/ 0 w 1980191"/>
                <a:gd name="connsiteY0" fmla="*/ 1041569 h 1041569"/>
                <a:gd name="connsiteX1" fmla="*/ 1180847 w 1980191"/>
                <a:gd name="connsiteY1" fmla="*/ 738787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180847 w 1980191"/>
                <a:gd name="connsiteY1" fmla="*/ 738787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410961 w 1980191"/>
                <a:gd name="connsiteY1" fmla="*/ 732731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410961 w 1980191"/>
                <a:gd name="connsiteY1" fmla="*/ 732731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0191" h="1041569">
                  <a:moveTo>
                    <a:pt x="0" y="1041569"/>
                  </a:moveTo>
                  <a:cubicBezTo>
                    <a:pt x="1114236" y="978994"/>
                    <a:pt x="1744021" y="728695"/>
                    <a:pt x="1980191" y="0"/>
                  </a:cubicBezTo>
                </a:path>
              </a:pathLst>
            </a:cu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1F7E8C-6D2F-1849-A6F8-9D468E710E36}"/>
                </a:ext>
              </a:extLst>
            </p:cNvPr>
            <p:cNvSpPr txBox="1"/>
            <p:nvPr/>
          </p:nvSpPr>
          <p:spPr>
            <a:xfrm rot="19860953">
              <a:off x="10718806" y="3557889"/>
              <a:ext cx="89159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Log(y)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1B3DD53-5885-794F-BB21-654A7E1E4FEB}"/>
                </a:ext>
              </a:extLst>
            </p:cNvPr>
            <p:cNvSpPr/>
            <p:nvPr/>
          </p:nvSpPr>
          <p:spPr>
            <a:xfrm rot="11152952">
              <a:off x="9705814" y="2719939"/>
              <a:ext cx="2089192" cy="1380683"/>
            </a:xfrm>
            <a:custGeom>
              <a:avLst/>
              <a:gdLst>
                <a:gd name="connsiteX0" fmla="*/ 0 w 1980191"/>
                <a:gd name="connsiteY0" fmla="*/ 1041569 h 1093492"/>
                <a:gd name="connsiteX1" fmla="*/ 859899 w 1980191"/>
                <a:gd name="connsiteY1" fmla="*/ 974957 h 1093492"/>
                <a:gd name="connsiteX2" fmla="*/ 1980191 w 1980191"/>
                <a:gd name="connsiteY2" fmla="*/ 0 h 1093492"/>
                <a:gd name="connsiteX0" fmla="*/ 0 w 1980191"/>
                <a:gd name="connsiteY0" fmla="*/ 1041569 h 1051047"/>
                <a:gd name="connsiteX1" fmla="*/ 1180847 w 1980191"/>
                <a:gd name="connsiteY1" fmla="*/ 738787 h 1051047"/>
                <a:gd name="connsiteX2" fmla="*/ 1980191 w 1980191"/>
                <a:gd name="connsiteY2" fmla="*/ 0 h 1051047"/>
                <a:gd name="connsiteX0" fmla="*/ 0 w 1980191"/>
                <a:gd name="connsiteY0" fmla="*/ 1041569 h 1041569"/>
                <a:gd name="connsiteX1" fmla="*/ 1180847 w 1980191"/>
                <a:gd name="connsiteY1" fmla="*/ 738787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180847 w 1980191"/>
                <a:gd name="connsiteY1" fmla="*/ 738787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410961 w 1980191"/>
                <a:gd name="connsiteY1" fmla="*/ 732731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410961 w 1980191"/>
                <a:gd name="connsiteY1" fmla="*/ 732731 h 1041569"/>
                <a:gd name="connsiteX2" fmla="*/ 1980191 w 1980191"/>
                <a:gd name="connsiteY2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  <a:gd name="connsiteX0" fmla="*/ 0 w 1980191"/>
                <a:gd name="connsiteY0" fmla="*/ 1041569 h 1041569"/>
                <a:gd name="connsiteX1" fmla="*/ 1980191 w 1980191"/>
                <a:gd name="connsiteY1" fmla="*/ 0 h 104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0191" h="1041569">
                  <a:moveTo>
                    <a:pt x="0" y="1041569"/>
                  </a:moveTo>
                  <a:cubicBezTo>
                    <a:pt x="1114236" y="978994"/>
                    <a:pt x="1744021" y="728695"/>
                    <a:pt x="1980191" y="0"/>
                  </a:cubicBez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17B55A-7094-4545-8C27-7458829B90E5}"/>
                </a:ext>
              </a:extLst>
            </p:cNvPr>
            <p:cNvSpPr txBox="1"/>
            <p:nvPr/>
          </p:nvSpPr>
          <p:spPr>
            <a:xfrm rot="19860953">
              <a:off x="9969235" y="2623804"/>
              <a:ext cx="87876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Log(x)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41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06" y="204928"/>
            <a:ext cx="10801350" cy="1325563"/>
          </a:xfrm>
        </p:spPr>
        <p:txBody>
          <a:bodyPr/>
          <a:lstStyle/>
          <a:p>
            <a:r>
              <a:rPr lang="en-US" dirty="0"/>
              <a:t>Dealing with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87" y="1440180"/>
            <a:ext cx="11763013" cy="5417820"/>
          </a:xfrm>
        </p:spPr>
        <p:txBody>
          <a:bodyPr>
            <a:normAutofit/>
          </a:bodyPr>
          <a:lstStyle/>
          <a:p>
            <a:r>
              <a:rPr lang="en-US" b="1" dirty="0"/>
              <a:t>Big n</a:t>
            </a:r>
            <a:r>
              <a:rPr lang="en-US" dirty="0"/>
              <a:t> (many rows)</a:t>
            </a:r>
          </a:p>
          <a:p>
            <a:pPr lvl="1"/>
            <a:r>
              <a:rPr lang="en-US" dirty="0"/>
              <a:t>Aggregation &amp; Smoothing </a:t>
            </a:r>
            <a:r>
              <a:rPr lang="mr-IN" dirty="0"/>
              <a:t>–</a:t>
            </a:r>
            <a:r>
              <a:rPr lang="en-US" dirty="0"/>
              <a:t> compute summaries over groups/regions</a:t>
            </a:r>
          </a:p>
          <a:p>
            <a:pPr lvl="2"/>
            <a:r>
              <a:rPr lang="en-US" dirty="0"/>
              <a:t>Sliding windows, kernel density smoothing</a:t>
            </a:r>
          </a:p>
          <a:p>
            <a:pPr lvl="1"/>
            <a:r>
              <a:rPr lang="en-US" dirty="0"/>
              <a:t>Set transparency or use contour plots to avoid over-plotting</a:t>
            </a:r>
          </a:p>
          <a:p>
            <a:r>
              <a:rPr lang="en-US" b="1" dirty="0"/>
              <a:t>Big p</a:t>
            </a:r>
            <a:r>
              <a:rPr lang="en-US" dirty="0"/>
              <a:t> (many columns)</a:t>
            </a:r>
          </a:p>
          <a:p>
            <a:pPr lvl="1"/>
            <a:r>
              <a:rPr lang="en-US" dirty="0"/>
              <a:t>Create new hybrid columns that summarize multiple columns</a:t>
            </a:r>
          </a:p>
          <a:p>
            <a:pPr lvl="2"/>
            <a:r>
              <a:rPr lang="en-US" b="1" dirty="0"/>
              <a:t>Example</a:t>
            </a:r>
            <a:r>
              <a:rPr lang="en-US" dirty="0"/>
              <a:t>: total sources of revenue instead of revenue by product</a:t>
            </a:r>
          </a:p>
          <a:p>
            <a:pPr lvl="1"/>
            <a:r>
              <a:rPr lang="en-US" dirty="0"/>
              <a:t>Use dimensionality reduction techniques to automatically derive columns that preserve the relationships between records (e.g., distances)</a:t>
            </a:r>
          </a:p>
          <a:p>
            <a:pPr lvl="2"/>
            <a:r>
              <a:rPr lang="en-US" dirty="0"/>
              <a:t>PCA </a:t>
            </a:r>
            <a:r>
              <a:rPr lang="mr-IN" dirty="0"/>
              <a:t>–</a:t>
            </a:r>
            <a:r>
              <a:rPr lang="en-US" dirty="0"/>
              <a:t> not required to know PCA for the exam.</a:t>
            </a:r>
          </a:p>
        </p:txBody>
      </p:sp>
    </p:spTree>
    <p:extLst>
      <p:ext uri="{BB962C8B-B14F-4D97-AF65-F5344CB8AC3E}">
        <p14:creationId xmlns:p14="http://schemas.microsoft.com/office/powerpoint/2010/main" val="110996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18" y="2211758"/>
            <a:ext cx="6757351" cy="4646242"/>
          </a:xfrm>
          <a:prstGeom prst="rect">
            <a:avLst/>
          </a:prstGeom>
        </p:spPr>
      </p:pic>
      <p:pic>
        <p:nvPicPr>
          <p:cNvPr id="7" name="Picture 6" descr="pts3v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32085"/>
            <a:ext cx="7448653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4504" y="1815587"/>
            <a:ext cx="3864149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Sum the 3 kernels at each point to get the density curve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068" y="6387832"/>
            <a:ext cx="20569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Gaussian Kernels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53" y="5526028"/>
            <a:ext cx="5918200" cy="1130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836" y="803435"/>
            <a:ext cx="4851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6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0699" y="1781092"/>
            <a:ext cx="10916201" cy="4093352"/>
          </a:xfrm>
        </p:spPr>
        <p:txBody>
          <a:bodyPr>
            <a:normAutofit fontScale="90000"/>
          </a:bodyPr>
          <a:lstStyle/>
          <a:p>
            <a:r>
              <a:rPr lang="en-US" sz="10700" dirty="0">
                <a:uFillTx/>
              </a:rPr>
              <a:t>Web Technologies</a:t>
            </a:r>
            <a:br>
              <a:rPr lang="en-US" sz="10700" dirty="0">
                <a:uFillTx/>
              </a:rPr>
            </a:br>
            <a:r>
              <a:rPr lang="en-US" sz="8000" dirty="0">
                <a:uFillTx/>
              </a:rPr>
              <a:t>XML/JSON/HTTP</a:t>
            </a:r>
            <a:r>
              <a:rPr lang="en-US" sz="8000" dirty="0"/>
              <a:t>/</a:t>
            </a:r>
            <a:r>
              <a:rPr lang="en-US" sz="8000" dirty="0">
                <a:uFillTx/>
              </a:rPr>
              <a:t>REST</a:t>
            </a:r>
            <a:endParaRPr lang="en-US" sz="73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9378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F310C-31EB-3440-B8FA-BA6E126A02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5775" y="2585655"/>
            <a:ext cx="3976225" cy="4152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11E49-A132-6449-978B-6D7C54D9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When:</a:t>
            </a:r>
            <a:r>
              <a:rPr lang="en-US" dirty="0"/>
              <a:t> </a:t>
            </a:r>
            <a:br>
              <a:rPr lang="en-US" dirty="0"/>
            </a:br>
            <a:r>
              <a:rPr lang="en-US" i="1" u="sng" dirty="0"/>
              <a:t>8:00AM</a:t>
            </a:r>
            <a:r>
              <a:rPr lang="en-US" dirty="0"/>
              <a:t> – 11:00AM Thursday, May 10th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C7390-40E9-DE44-83BD-05C0F62DA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1842"/>
            <a:ext cx="10515600" cy="4351339"/>
          </a:xfrm>
        </p:spPr>
        <p:txBody>
          <a:bodyPr/>
          <a:lstStyle/>
          <a:p>
            <a:r>
              <a:rPr lang="en-US" dirty="0"/>
              <a:t>That is so early! </a:t>
            </a:r>
          </a:p>
          <a:p>
            <a:pPr lvl="1"/>
            <a:r>
              <a:rPr lang="en-US" dirty="0"/>
              <a:t>We agree!</a:t>
            </a:r>
          </a:p>
          <a:p>
            <a:r>
              <a:rPr lang="en-US" dirty="0"/>
              <a:t>Set an alarm</a:t>
            </a:r>
          </a:p>
          <a:p>
            <a:pPr lvl="1"/>
            <a:r>
              <a:rPr lang="en-US" dirty="0"/>
              <a:t>Set a second alarm</a:t>
            </a:r>
          </a:p>
          <a:p>
            <a:pPr lvl="1"/>
            <a:r>
              <a:rPr lang="en-US" dirty="0"/>
              <a:t>Call a friend and ask them to set an alarm</a:t>
            </a:r>
          </a:p>
          <a:p>
            <a:pPr lvl="1"/>
            <a:r>
              <a:rPr lang="en-US" dirty="0"/>
              <a:t>Go to bed at a reasonable hour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2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7667-3483-8740-928C-F802C8F3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– Response Protocol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0303F8-6D8F-8441-84F6-FC4077AFF866}"/>
              </a:ext>
            </a:extLst>
          </p:cNvPr>
          <p:cNvGrpSpPr/>
          <p:nvPr/>
        </p:nvGrpSpPr>
        <p:grpSpPr>
          <a:xfrm>
            <a:off x="704850" y="3081446"/>
            <a:ext cx="1364342" cy="1857829"/>
            <a:chOff x="1349829" y="2198914"/>
            <a:chExt cx="1364342" cy="18578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510A45D-8D6B-E14F-ADD8-E26448276007}"/>
                </a:ext>
              </a:extLst>
            </p:cNvPr>
            <p:cNvSpPr/>
            <p:nvPr/>
          </p:nvSpPr>
          <p:spPr>
            <a:xfrm>
              <a:off x="1349829" y="2198914"/>
              <a:ext cx="1364342" cy="1857829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E46F6B8-8597-684D-821C-05300E4811A5}"/>
                </a:ext>
              </a:extLst>
            </p:cNvPr>
            <p:cNvSpPr/>
            <p:nvPr/>
          </p:nvSpPr>
          <p:spPr>
            <a:xfrm>
              <a:off x="1372056" y="2273775"/>
              <a:ext cx="1319888" cy="1734147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17C856-4A9E-6041-B546-2E140F0F5AB6}"/>
                </a:ext>
              </a:extLst>
            </p:cNvPr>
            <p:cNvSpPr/>
            <p:nvPr/>
          </p:nvSpPr>
          <p:spPr>
            <a:xfrm>
              <a:off x="2021177" y="2213485"/>
              <a:ext cx="45719" cy="4571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97AAB6-434C-4844-A822-5CCCBA236542}"/>
              </a:ext>
            </a:extLst>
          </p:cNvPr>
          <p:cNvGrpSpPr/>
          <p:nvPr/>
        </p:nvGrpSpPr>
        <p:grpSpPr>
          <a:xfrm>
            <a:off x="9095960" y="3216677"/>
            <a:ext cx="2642047" cy="1722598"/>
            <a:chOff x="7157259" y="2969492"/>
            <a:chExt cx="4347556" cy="2834578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7C54663-0D0B-1C4C-8A1E-965FDA954D0D}"/>
                </a:ext>
              </a:extLst>
            </p:cNvPr>
            <p:cNvSpPr/>
            <p:nvPr/>
          </p:nvSpPr>
          <p:spPr>
            <a:xfrm>
              <a:off x="7157259" y="3656545"/>
              <a:ext cx="4347556" cy="2147525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41ED99-2812-774D-960A-991BBE6E3E41}"/>
                </a:ext>
              </a:extLst>
            </p:cNvPr>
            <p:cNvGrpSpPr/>
            <p:nvPr/>
          </p:nvGrpSpPr>
          <p:grpSpPr>
            <a:xfrm>
              <a:off x="7795842" y="2969492"/>
              <a:ext cx="3066911" cy="2110229"/>
              <a:chOff x="7056009" y="2607496"/>
              <a:chExt cx="3066911" cy="21102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84AB265-CE8F-E743-AD5A-33EDFE2B2A6D}"/>
                  </a:ext>
                </a:extLst>
              </p:cNvPr>
              <p:cNvGrpSpPr/>
              <p:nvPr/>
            </p:nvGrpSpPr>
            <p:grpSpPr>
              <a:xfrm>
                <a:off x="7428666" y="2607496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8" name="Cube 7">
                  <a:extLst>
                    <a:ext uri="{FF2B5EF4-FFF2-40B4-BE49-F238E27FC236}">
                      <a16:creationId xmlns:a16="http://schemas.microsoft.com/office/drawing/2014/main" id="{AD70DDF0-70CD-D349-AE1F-02FB5B40A92D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ube 8">
                  <a:extLst>
                    <a:ext uri="{FF2B5EF4-FFF2-40B4-BE49-F238E27FC236}">
                      <a16:creationId xmlns:a16="http://schemas.microsoft.com/office/drawing/2014/main" id="{ACD194F9-2E68-EE47-9563-6D48C4C6879F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Cube 9">
                  <a:extLst>
                    <a:ext uri="{FF2B5EF4-FFF2-40B4-BE49-F238E27FC236}">
                      <a16:creationId xmlns:a16="http://schemas.microsoft.com/office/drawing/2014/main" id="{0A1C7BA1-A6D0-E542-A2A0-B0A3CF34CCC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F7F9961-E10C-8148-90D4-6417C65FCBE9}"/>
                  </a:ext>
                </a:extLst>
              </p:cNvPr>
              <p:cNvGrpSpPr/>
              <p:nvPr/>
            </p:nvGrpSpPr>
            <p:grpSpPr>
              <a:xfrm>
                <a:off x="7056009" y="3033548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13" name="Cube 12">
                  <a:extLst>
                    <a:ext uri="{FF2B5EF4-FFF2-40B4-BE49-F238E27FC236}">
                      <a16:creationId xmlns:a16="http://schemas.microsoft.com/office/drawing/2014/main" id="{69B4CEBB-0D13-8349-A128-4F60CA9EA326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Cube 13">
                  <a:extLst>
                    <a:ext uri="{FF2B5EF4-FFF2-40B4-BE49-F238E27FC236}">
                      <a16:creationId xmlns:a16="http://schemas.microsoft.com/office/drawing/2014/main" id="{54A4BFC9-B6EF-4E4A-B2AF-4D6B823F3D8E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Cube 14">
                  <a:extLst>
                    <a:ext uri="{FF2B5EF4-FFF2-40B4-BE49-F238E27FC236}">
                      <a16:creationId xmlns:a16="http://schemas.microsoft.com/office/drawing/2014/main" id="{C4B3F45D-287B-1B49-A0B0-59DC5ADA6C2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C036CA-22DB-CF4D-A993-808E1605A7C1}"/>
              </a:ext>
            </a:extLst>
          </p:cNvPr>
          <p:cNvSpPr/>
          <p:nvPr/>
        </p:nvSpPr>
        <p:spPr>
          <a:xfrm>
            <a:off x="1070512" y="3768327"/>
            <a:ext cx="876520" cy="59020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Swipe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A4D084-EF69-514A-B8AE-49056AD9BB61}"/>
              </a:ext>
            </a:extLst>
          </p:cNvPr>
          <p:cNvSpPr/>
          <p:nvPr/>
        </p:nvSpPr>
        <p:spPr>
          <a:xfrm>
            <a:off x="2859689" y="3216677"/>
            <a:ext cx="5894769" cy="550488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98A84-3F93-6E4E-8924-285E6F2EB3C0}"/>
              </a:ext>
            </a:extLst>
          </p:cNvPr>
          <p:cNvSpPr txBox="1"/>
          <p:nvPr/>
        </p:nvSpPr>
        <p:spPr>
          <a:xfrm>
            <a:off x="2859690" y="2982451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DF50F-5E13-5C40-9B19-14D0FF12D10C}"/>
              </a:ext>
            </a:extLst>
          </p:cNvPr>
          <p:cNvSpPr txBox="1"/>
          <p:nvPr/>
        </p:nvSpPr>
        <p:spPr>
          <a:xfrm>
            <a:off x="899950" y="2594253"/>
            <a:ext cx="10470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D6314-EC62-7F40-B659-AC25171FCFFD}"/>
              </a:ext>
            </a:extLst>
          </p:cNvPr>
          <p:cNvSpPr txBox="1"/>
          <p:nvPr/>
        </p:nvSpPr>
        <p:spPr>
          <a:xfrm>
            <a:off x="9862986" y="2594253"/>
            <a:ext cx="110799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Server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4C22C2-4563-DE4D-8B5D-D7AF959249FE}"/>
              </a:ext>
            </a:extLst>
          </p:cNvPr>
          <p:cNvGrpSpPr/>
          <p:nvPr/>
        </p:nvGrpSpPr>
        <p:grpSpPr>
          <a:xfrm>
            <a:off x="3184235" y="4587831"/>
            <a:ext cx="5472778" cy="1103818"/>
            <a:chOff x="2477335" y="2993798"/>
            <a:chExt cx="5472778" cy="16371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602D177-6B9C-554A-89C1-DD73EE1CBEAF}"/>
                </a:ext>
              </a:extLst>
            </p:cNvPr>
            <p:cNvSpPr/>
            <p:nvPr/>
          </p:nvSpPr>
          <p:spPr>
            <a:xfrm>
              <a:off x="2818837" y="2993799"/>
              <a:ext cx="5131276" cy="16371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sz="1400" b="1" i="1" dirty="0"/>
                <a:t>HTTP/1.1 200 OK</a:t>
              </a:r>
            </a:p>
            <a:p>
              <a:r>
                <a:rPr lang="en-US" sz="1400" b="1" dirty="0"/>
                <a:t>Server:</a:t>
              </a:r>
              <a:r>
                <a:rPr lang="en-US" sz="1400" dirty="0"/>
                <a:t> </a:t>
              </a:r>
              <a:r>
                <a:rPr lang="en-US" sz="1400" dirty="0" err="1"/>
                <a:t>GitHub.com</a:t>
              </a:r>
              <a:endParaRPr lang="en-US" sz="1400" dirty="0"/>
            </a:p>
            <a:p>
              <a:r>
                <a:rPr lang="en-US" sz="1400" b="1" dirty="0"/>
                <a:t>Date:</a:t>
              </a:r>
              <a:r>
                <a:rPr lang="en-US" sz="1400" dirty="0"/>
                <a:t> Mon, 12 Feb 2018 05:41:55 GMT</a:t>
              </a:r>
            </a:p>
            <a:p>
              <a:r>
                <a:rPr lang="en-US" sz="1400" dirty="0"/>
                <a:t>…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3E15F0-C209-0744-810B-857777948288}"/>
                </a:ext>
              </a:extLst>
            </p:cNvPr>
            <p:cNvSpPr txBox="1"/>
            <p:nvPr/>
          </p:nvSpPr>
          <p:spPr>
            <a:xfrm rot="16200000">
              <a:off x="1843435" y="3627698"/>
              <a:ext cx="1637132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Header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BC8C7-5FBD-AF41-9BCD-F81C91918630}"/>
              </a:ext>
            </a:extLst>
          </p:cNvPr>
          <p:cNvGrpSpPr/>
          <p:nvPr/>
        </p:nvGrpSpPr>
        <p:grpSpPr>
          <a:xfrm>
            <a:off x="3184235" y="5715435"/>
            <a:ext cx="5472778" cy="764580"/>
            <a:chOff x="2477335" y="4680806"/>
            <a:chExt cx="5472778" cy="86378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02BDCAC-3FBE-5440-B492-A5641BEA0B09}"/>
                </a:ext>
              </a:extLst>
            </p:cNvPr>
            <p:cNvSpPr/>
            <p:nvPr/>
          </p:nvSpPr>
          <p:spPr>
            <a:xfrm>
              <a:off x="2818837" y="4680806"/>
              <a:ext cx="5131276" cy="86378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&lt;!DOCTYPE html&gt;&lt;html 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lang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="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"&gt; &lt;head&gt;  &lt;meta charset="utf-8"&gt;    &lt;meta http-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equiv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="X-UA-Compatible" content="IE=edge"&gt;    &lt;title&gt;DS100&lt;/title&gt;&lt;meta name="author" content="UC Berkeley"&gt; &gt; 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CAA973-98C7-B343-83F5-904CA64C6802}"/>
                </a:ext>
              </a:extLst>
            </p:cNvPr>
            <p:cNvSpPr txBox="1"/>
            <p:nvPr/>
          </p:nvSpPr>
          <p:spPr>
            <a:xfrm rot="16200000">
              <a:off x="2230109" y="4928033"/>
              <a:ext cx="863784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Body</a:t>
              </a:r>
            </a:p>
          </p:txBody>
        </p:sp>
      </p:grpSp>
      <p:sp>
        <p:nvSpPr>
          <p:cNvPr id="41" name="Left Arrow 40">
            <a:extLst>
              <a:ext uri="{FF2B5EF4-FFF2-40B4-BE49-F238E27FC236}">
                <a16:creationId xmlns:a16="http://schemas.microsoft.com/office/drawing/2014/main" id="{C1B1D74F-2F49-5A43-ADB2-D020F6A5F3B6}"/>
              </a:ext>
            </a:extLst>
          </p:cNvPr>
          <p:cNvSpPr/>
          <p:nvPr/>
        </p:nvSpPr>
        <p:spPr>
          <a:xfrm>
            <a:off x="2859688" y="3765320"/>
            <a:ext cx="5894769" cy="591365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20936A-DDFE-F640-A166-3E7E6058B081}"/>
              </a:ext>
            </a:extLst>
          </p:cNvPr>
          <p:cNvSpPr txBox="1"/>
          <p:nvPr/>
        </p:nvSpPr>
        <p:spPr>
          <a:xfrm>
            <a:off x="7613509" y="4228601"/>
            <a:ext cx="12538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E07C0B-A8CB-F54F-8506-71F3801DFB1C}"/>
              </a:ext>
            </a:extLst>
          </p:cNvPr>
          <p:cNvGrpSpPr/>
          <p:nvPr/>
        </p:nvGrpSpPr>
        <p:grpSpPr>
          <a:xfrm>
            <a:off x="3184234" y="1646238"/>
            <a:ext cx="5472779" cy="1144959"/>
            <a:chOff x="2492724" y="2993798"/>
            <a:chExt cx="5457389" cy="16371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8D3CEB-83FF-2A4D-88D1-6A19E046E3EC}"/>
                </a:ext>
              </a:extLst>
            </p:cNvPr>
            <p:cNvSpPr/>
            <p:nvPr/>
          </p:nvSpPr>
          <p:spPr>
            <a:xfrm>
              <a:off x="2818837" y="2993799"/>
              <a:ext cx="5131276" cy="16371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GET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/sp18/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syllabus.html?a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=1 HTTP/1.1</a:t>
              </a:r>
            </a:p>
            <a:p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HOST: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ds100.org</a:t>
              </a:r>
            </a:p>
            <a:p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D3EC1F-DF40-E144-9027-063DEAE9DFA2}"/>
                </a:ext>
              </a:extLst>
            </p:cNvPr>
            <p:cNvSpPr txBox="1"/>
            <p:nvPr/>
          </p:nvSpPr>
          <p:spPr>
            <a:xfrm rot="16200000">
              <a:off x="1843435" y="3643087"/>
              <a:ext cx="1637132" cy="33855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/>
                <a:t>Header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824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5CE4-2E69-BE46-AEBC-B6D1B011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22" y="180022"/>
            <a:ext cx="10801350" cy="1325563"/>
          </a:xfrm>
        </p:spPr>
        <p:txBody>
          <a:bodyPr/>
          <a:lstStyle/>
          <a:p>
            <a:r>
              <a:rPr lang="en-US" dirty="0"/>
              <a:t>Request Types (Main Types)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9F239-E5A5-F647-BC18-4DBE2A3D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383120"/>
            <a:ext cx="11049000" cy="5215255"/>
          </a:xfrm>
        </p:spPr>
        <p:txBody>
          <a:bodyPr>
            <a:normAutofit/>
          </a:bodyPr>
          <a:lstStyle/>
          <a:p>
            <a:r>
              <a:rPr lang="en-US" dirty="0"/>
              <a:t>Know differences between put and get</a:t>
            </a:r>
          </a:p>
          <a:p>
            <a:r>
              <a:rPr lang="en-US" b="1" dirty="0"/>
              <a:t>GET</a:t>
            </a:r>
            <a:r>
              <a:rPr lang="en-US" dirty="0"/>
              <a:t> </a:t>
            </a:r>
            <a:r>
              <a:rPr lang="en-US" i="1" dirty="0"/>
              <a:t>– get information </a:t>
            </a:r>
          </a:p>
          <a:p>
            <a:pPr lvl="1"/>
            <a:r>
              <a:rPr lang="en-US" dirty="0"/>
              <a:t>Parameters passed in URI (limited to ~2000 characters)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/app/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user_info.json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?username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mejoeyg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&amp;version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i="1" dirty="0"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</a:p>
          <a:p>
            <a:pPr lvl="2"/>
            <a:r>
              <a:rPr lang="en-US" dirty="0"/>
              <a:t>Request body is typically ignored </a:t>
            </a:r>
          </a:p>
          <a:p>
            <a:pPr lvl="1"/>
            <a:r>
              <a:rPr lang="en-US" dirty="0"/>
              <a:t>Should not have side-effects (e.g., update user info)</a:t>
            </a:r>
          </a:p>
          <a:p>
            <a:pPr lvl="1"/>
            <a:r>
              <a:rPr lang="en-US" dirty="0"/>
              <a:t>Can be cached in on server, network, or in browser (bookmarks)</a:t>
            </a:r>
          </a:p>
          <a:p>
            <a:r>
              <a:rPr lang="en-US" b="1" dirty="0"/>
              <a:t>POST</a:t>
            </a:r>
            <a:r>
              <a:rPr lang="en-US" dirty="0"/>
              <a:t> </a:t>
            </a:r>
            <a:r>
              <a:rPr lang="en-US" i="1" dirty="0"/>
              <a:t>– send information</a:t>
            </a:r>
          </a:p>
          <a:p>
            <a:pPr lvl="1"/>
            <a:r>
              <a:rPr lang="en-US" dirty="0"/>
              <a:t>Parameters passed in URI and BODY</a:t>
            </a:r>
          </a:p>
          <a:p>
            <a:pPr lvl="1"/>
            <a:r>
              <a:rPr lang="en-US" dirty="0"/>
              <a:t>May  and typically will have side-effects </a:t>
            </a:r>
          </a:p>
          <a:p>
            <a:pPr lvl="1"/>
            <a:r>
              <a:rPr lang="en-US" dirty="0"/>
              <a:t>Often used with web forms.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4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6467-48FE-044D-ADBC-6AFF6687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HTML/XML/JSON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51255-7E95-C64F-9174-5FBA6721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services will exchange data in HTML, XML, or JSON</a:t>
            </a:r>
          </a:p>
          <a:p>
            <a:r>
              <a:rPr lang="en-US" dirty="0"/>
              <a:t>Nested data formats (review JSON notebook)</a:t>
            </a:r>
          </a:p>
          <a:p>
            <a:pPr lvl="1"/>
            <a:r>
              <a:rPr lang="en-US" dirty="0"/>
              <a:t>Understand how JSON objects map to python objects (HWs)</a:t>
            </a:r>
          </a:p>
          <a:p>
            <a:pPr lvl="2"/>
            <a:r>
              <a:rPr lang="en-US" dirty="0"/>
              <a:t>JSON List </a:t>
            </a:r>
            <a:r>
              <a:rPr lang="en-US" dirty="0">
                <a:sym typeface="Wingdings" pitchFamily="2" charset="2"/>
              </a:rPr>
              <a:t> Python List</a:t>
            </a:r>
          </a:p>
          <a:p>
            <a:pPr lvl="2"/>
            <a:r>
              <a:rPr lang="en-US" dirty="0">
                <a:sym typeface="Wingdings" pitchFamily="2" charset="2"/>
              </a:rPr>
              <a:t>JSON Dictionary  Python Dictionary</a:t>
            </a:r>
          </a:p>
          <a:p>
            <a:pPr lvl="2"/>
            <a:r>
              <a:rPr lang="en-US" dirty="0">
                <a:sym typeface="Wingdings" pitchFamily="2" charset="2"/>
              </a:rPr>
              <a:t>JSON Literal  Python Literal</a:t>
            </a:r>
            <a:endParaRPr lang="en-US" dirty="0"/>
          </a:p>
          <a:p>
            <a:r>
              <a:rPr lang="en-US" dirty="0"/>
              <a:t>Review basic XML formatting requirements:</a:t>
            </a:r>
          </a:p>
          <a:p>
            <a:pPr lvl="1"/>
            <a:r>
              <a:rPr lang="en-US" dirty="0"/>
              <a:t>Well nested tags, no spaces, case sensitive, </a:t>
            </a:r>
          </a:p>
          <a:p>
            <a:r>
              <a:rPr lang="en-US" dirty="0"/>
              <a:t>Be able to read XML and JSON and identify basic bugs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0699" y="2663688"/>
            <a:ext cx="10916201" cy="3210756"/>
          </a:xfrm>
        </p:spPr>
        <p:txBody>
          <a:bodyPr>
            <a:normAutofit fontScale="90000"/>
          </a:bodyPr>
          <a:lstStyle/>
          <a:p>
            <a:r>
              <a:rPr lang="en-US" sz="9800" dirty="0">
                <a:uFillTx/>
              </a:rPr>
              <a:t>String Manipulation</a:t>
            </a:r>
            <a:br>
              <a:rPr lang="en-US" sz="9800" dirty="0">
                <a:uFillTx/>
              </a:rPr>
            </a:br>
            <a:r>
              <a:rPr lang="en-US" sz="9800" dirty="0">
                <a:uFillTx/>
              </a:rPr>
              <a:t>and </a:t>
            </a:r>
            <a:br>
              <a:rPr lang="en-US" sz="9800" dirty="0">
                <a:uFillTx/>
              </a:rPr>
            </a:br>
            <a:r>
              <a:rPr lang="en-US" sz="9800" dirty="0">
                <a:uFillTx/>
              </a:rPr>
              <a:t>Regular Expressions</a:t>
            </a:r>
            <a:br>
              <a:rPr lang="en-US" sz="9800" dirty="0">
                <a:uFillTx/>
              </a:rPr>
            </a:br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526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6185" y="225703"/>
            <a:ext cx="10801350" cy="1325563"/>
          </a:xfrm>
        </p:spPr>
        <p:txBody>
          <a:bodyPr/>
          <a:lstStyle/>
          <a:p>
            <a:r>
              <a:rPr lang="en-US" dirty="0"/>
              <a:t>Regex Reference Sheet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46185" y="1551266"/>
            <a:ext cx="5216769" cy="4928878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^</a:t>
            </a:r>
            <a:r>
              <a:rPr lang="en-US" sz="2200" dirty="0"/>
              <a:t> match beginning of string (unless used for negation [^ </a:t>
            </a:r>
            <a:r>
              <a:rPr lang="mr-IN" sz="2200" dirty="0"/>
              <a:t>…</a:t>
            </a:r>
            <a:r>
              <a:rPr lang="en-US" sz="2200" dirty="0"/>
              <a:t> ])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$</a:t>
            </a:r>
            <a:r>
              <a:rPr lang="en-US" sz="2200" dirty="0"/>
              <a:t> match end of string character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?</a:t>
            </a:r>
            <a:r>
              <a:rPr lang="en-US" sz="2200" dirty="0"/>
              <a:t> match preceding character or subexpression at most once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+</a:t>
            </a:r>
            <a:r>
              <a:rPr lang="en-US" sz="2200" dirty="0"/>
              <a:t> match preceding character or subexpression one or more times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match preceding character or subexpression zero or more times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.</a:t>
            </a:r>
            <a:r>
              <a:rPr lang="en-US" sz="2200" dirty="0"/>
              <a:t> matches any character </a:t>
            </a:r>
            <a:r>
              <a:rPr lang="en-US" sz="2200" b="1" dirty="0"/>
              <a:t>except newline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62954" y="1551266"/>
            <a:ext cx="6547160" cy="4771780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[ ]</a:t>
            </a:r>
            <a:r>
              <a:rPr lang="en-US" sz="2200" dirty="0"/>
              <a:t> match any single character inside</a:t>
            </a:r>
          </a:p>
          <a:p>
            <a:pPr marL="457189" lvl="1" indent="0">
              <a:buNone/>
            </a:pPr>
            <a:r>
              <a:rPr lang="en-US" sz="2200" dirty="0"/>
              <a:t>- match a range of characters [a-c]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( )</a:t>
            </a:r>
            <a:r>
              <a:rPr lang="en-US" sz="2200" dirty="0"/>
              <a:t> used to create sub-expressions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\b</a:t>
            </a:r>
            <a:r>
              <a:rPr lang="en-US" sz="2200" dirty="0"/>
              <a:t> match boundary between words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\w</a:t>
            </a:r>
            <a:r>
              <a:rPr lang="en-US" sz="2200" dirty="0"/>
              <a:t> match a ”word” character (letters, digits, underscore). </a:t>
            </a:r>
            <a:r>
              <a:rPr lang="en-US" sz="2200" b="1" dirty="0">
                <a:solidFill>
                  <a:schemeClr val="accent4"/>
                </a:solidFill>
              </a:rPr>
              <a:t>\W</a:t>
            </a:r>
            <a:r>
              <a:rPr lang="en-US" sz="2200" dirty="0"/>
              <a:t> is the complement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\s</a:t>
            </a:r>
            <a:r>
              <a:rPr lang="en-US" sz="2200" dirty="0"/>
              <a:t> match a whitespace character including tabs and newlines. </a:t>
            </a:r>
            <a:r>
              <a:rPr lang="en-US" sz="2200" b="1" dirty="0">
                <a:solidFill>
                  <a:schemeClr val="accent4"/>
                </a:solidFill>
              </a:rPr>
              <a:t>\S </a:t>
            </a:r>
            <a:r>
              <a:rPr lang="en-US" sz="2200" dirty="0"/>
              <a:t> is the complement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\d</a:t>
            </a:r>
            <a:r>
              <a:rPr lang="en-US" sz="2200" dirty="0"/>
              <a:t> match a digit. </a:t>
            </a:r>
            <a:r>
              <a:rPr lang="en-US" sz="2200" b="1" dirty="0">
                <a:solidFill>
                  <a:schemeClr val="accent4"/>
                </a:solidFill>
              </a:rPr>
              <a:t>\D</a:t>
            </a:r>
            <a:r>
              <a:rPr lang="en-US" sz="2200" dirty="0"/>
              <a:t> is the complement</a:t>
            </a:r>
          </a:p>
          <a:p>
            <a:endParaRPr 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9214658" y="6398083"/>
            <a:ext cx="28071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You should know these.</a:t>
            </a:r>
          </a:p>
        </p:txBody>
      </p:sp>
    </p:spTree>
    <p:extLst>
      <p:ext uri="{BB962C8B-B14F-4D97-AF65-F5344CB8AC3E}">
        <p14:creationId xmlns:p14="http://schemas.microsoft.com/office/powerpoint/2010/main" val="2086458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045569" y="4613036"/>
            <a:ext cx="1606062" cy="4572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794739" y="4613036"/>
            <a:ext cx="1371600" cy="4572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560277" y="3434870"/>
            <a:ext cx="3821723" cy="4572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Matching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91287"/>
            <a:ext cx="10515600" cy="4991575"/>
          </a:xfrm>
        </p:spPr>
        <p:txBody>
          <a:bodyPr>
            <a:normAutofit/>
          </a:bodyPr>
          <a:lstStyle/>
          <a:p>
            <a:r>
              <a:rPr lang="en-US" b="1" dirty="0"/>
              <a:t>Greedy matching:</a:t>
            </a:r>
            <a:r>
              <a:rPr lang="en-US" dirty="0"/>
              <a:t> </a:t>
            </a:r>
            <a:r>
              <a:rPr lang="en-US" b="1" dirty="0"/>
              <a:t>*</a:t>
            </a:r>
            <a:r>
              <a:rPr lang="en-US" dirty="0"/>
              <a:t> and </a:t>
            </a:r>
            <a:r>
              <a:rPr lang="en-US" b="1" dirty="0"/>
              <a:t>+ </a:t>
            </a:r>
            <a:r>
              <a:rPr lang="en-US" dirty="0"/>
              <a:t>match as many characters as possible using the preceding subexpression in the regular expression before going to the next subexpression.</a:t>
            </a:r>
          </a:p>
          <a:p>
            <a:r>
              <a:rPr lang="en-US" dirty="0"/>
              <a:t>Example</a:t>
            </a:r>
            <a:endParaRPr lang="en-US" b="1" dirty="0"/>
          </a:p>
          <a:p>
            <a:pPr lvl="1"/>
            <a:r>
              <a:rPr lang="en-US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&lt;.*&gt; </a:t>
            </a:r>
            <a:r>
              <a:rPr lang="en-US" dirty="0">
                <a:sym typeface="Wingdings"/>
              </a:rPr>
              <a:t>matches 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  <a:sym typeface="Wingdings"/>
              </a:rPr>
              <a:t>&lt;body&gt;text&lt;/body&gt;</a:t>
            </a:r>
          </a:p>
          <a:p>
            <a:pPr marL="457200" lvl="1" indent="-442913">
              <a:spcBef>
                <a:spcPts val="2200"/>
              </a:spcBef>
              <a:buClr>
                <a:schemeClr val="tx1"/>
              </a:buClr>
              <a:buSzPct val="100000"/>
            </a:pPr>
            <a:r>
              <a:rPr lang="en-US" sz="2800" dirty="0">
                <a:solidFill>
                  <a:schemeClr val="accent4"/>
                </a:solidFill>
              </a:rPr>
              <a:t>?</a:t>
            </a:r>
            <a:r>
              <a:rPr lang="en-US" sz="2800" dirty="0"/>
              <a:t> The modifier suffix makes </a:t>
            </a:r>
            <a:r>
              <a:rPr lang="en-US" sz="2800" b="1" dirty="0"/>
              <a:t>*</a:t>
            </a:r>
            <a:r>
              <a:rPr lang="en-US" sz="2800" dirty="0"/>
              <a:t> and </a:t>
            </a:r>
            <a:r>
              <a:rPr lang="en-US" sz="2800" b="1" dirty="0"/>
              <a:t>+ </a:t>
            </a:r>
            <a:r>
              <a:rPr lang="en-US" sz="2800" dirty="0"/>
              <a:t>non-greedy.</a:t>
            </a:r>
          </a:p>
          <a:p>
            <a:pPr lvl="1"/>
            <a:r>
              <a:rPr lang="en-US" sz="3600" dirty="0">
                <a:latin typeface="Consolas" charset="0"/>
                <a:ea typeface="Consolas" charset="0"/>
                <a:cs typeface="Consolas" charset="0"/>
                <a:sym typeface="Wingdings"/>
              </a:rPr>
              <a:t>&lt;.*</a:t>
            </a:r>
            <a:r>
              <a:rPr lang="en-US" sz="3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?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  <a:sym typeface="Wingdings"/>
              </a:rPr>
              <a:t>&gt;</a:t>
            </a:r>
            <a:r>
              <a:rPr lang="en-US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matches  </a:t>
            </a:r>
            <a:r>
              <a:rPr lang="en-US" sz="3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&lt;body&gt;text&lt;/body&gt;</a:t>
            </a:r>
            <a:endParaRPr lang="en-US" sz="2800" dirty="0">
              <a:solidFill>
                <a:schemeClr val="accent4"/>
              </a:solidFill>
            </a:endParaRPr>
          </a:p>
          <a:p>
            <a:pPr marL="457200" lvl="1" indent="-442913">
              <a:spcBef>
                <a:spcPts val="2200"/>
              </a:spcBef>
              <a:buClr>
                <a:schemeClr val="tx1"/>
              </a:buClr>
              <a:buSzPct val="100000"/>
            </a:pPr>
            <a:endParaRPr lang="en-US" sz="2800" b="1" dirty="0"/>
          </a:p>
          <a:p>
            <a:pPr marL="457200" lvl="1" indent="0">
              <a:buNone/>
            </a:pP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106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5820-C63B-F742-BAAE-66C6294B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5279F-9E02-124D-A7DC-E87C6216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https://www.w3resource.com/python-exercises/re/</a:t>
            </a:r>
            <a:endParaRPr lang="en-US" dirty="0"/>
          </a:p>
          <a:p>
            <a:r>
              <a:rPr lang="en-US" dirty="0"/>
              <a:t>Try running regular expression on the midterm through:</a:t>
            </a:r>
          </a:p>
          <a:p>
            <a:pPr lvl="1"/>
            <a:r>
              <a:rPr lang="en-US" dirty="0">
                <a:hlinkClick r:id="rId3"/>
              </a:rPr>
              <a:t>https://regex101.com/</a:t>
            </a:r>
            <a:endParaRPr lang="en-US" dirty="0"/>
          </a:p>
          <a:p>
            <a:pPr lvl="1"/>
            <a:r>
              <a:rPr lang="en-US" dirty="0"/>
              <a:t>Don’t forget to switch to python mode.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r”\d\d/\d\d/\d{4}”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r”\w*’\w”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Don’t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r”[Aa]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zs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]e”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Analyze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Analyse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270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SQL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4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58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Database</a:t>
            </a:r>
            <a:r>
              <a:rPr lang="en-US" dirty="0"/>
              <a:t>: Set of Relations (i.e., one or more tables)</a:t>
            </a:r>
          </a:p>
          <a:p>
            <a:r>
              <a:rPr lang="en-US" i="1" dirty="0">
                <a:solidFill>
                  <a:srgbClr val="FF0000"/>
                </a:solidFill>
              </a:rPr>
              <a:t>Attribute</a:t>
            </a:r>
            <a:r>
              <a:rPr lang="en-US" dirty="0"/>
              <a:t> (</a:t>
            </a:r>
            <a:r>
              <a:rPr lang="en-US" i="1" dirty="0">
                <a:solidFill>
                  <a:srgbClr val="FF0000"/>
                </a:solidFill>
              </a:rPr>
              <a:t>Column</a:t>
            </a:r>
            <a:r>
              <a:rPr lang="en-US" dirty="0"/>
              <a:t>)</a:t>
            </a:r>
          </a:p>
          <a:p>
            <a:r>
              <a:rPr lang="en-US" i="1" dirty="0">
                <a:solidFill>
                  <a:srgbClr val="FF0000"/>
                </a:solidFill>
              </a:rPr>
              <a:t>Tuple</a:t>
            </a:r>
            <a:r>
              <a:rPr lang="en-US" dirty="0"/>
              <a:t> (</a:t>
            </a:r>
            <a:r>
              <a:rPr lang="en-US" i="1" dirty="0">
                <a:solidFill>
                  <a:srgbClr val="FF0000"/>
                </a:solidFill>
              </a:rPr>
              <a:t>Record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Row</a:t>
            </a:r>
            <a:r>
              <a:rPr lang="en-US" dirty="0"/>
              <a:t>)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Relation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>
                <a:solidFill>
                  <a:srgbClr val="FF0000"/>
                </a:solidFill>
              </a:rPr>
              <a:t>Table</a:t>
            </a:r>
            <a:r>
              <a:rPr lang="en-US" dirty="0"/>
              <a:t>):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Schema</a:t>
            </a:r>
            <a:r>
              <a:rPr lang="en-US" dirty="0"/>
              <a:t>: the set of column names, their types, and any constraints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Instance</a:t>
            </a:r>
            <a:r>
              <a:rPr lang="en-US" i="1" dirty="0"/>
              <a:t>: </a:t>
            </a:r>
            <a:r>
              <a:rPr lang="en-US" dirty="0"/>
              <a:t>data satisfying the schema </a:t>
            </a:r>
          </a:p>
          <a:p>
            <a:r>
              <a:rPr lang="en-US" i="1" dirty="0">
                <a:solidFill>
                  <a:srgbClr val="FF0000"/>
                </a:solidFill>
              </a:rPr>
              <a:t>Schema of database </a:t>
            </a:r>
            <a:r>
              <a:rPr lang="en-US" dirty="0"/>
              <a:t>is set of schemas of its relations</a:t>
            </a:r>
          </a:p>
        </p:txBody>
      </p:sp>
    </p:spTree>
    <p:extLst>
      <p:ext uri="{BB962C8B-B14F-4D97-AF65-F5344CB8AC3E}">
        <p14:creationId xmlns:p14="http://schemas.microsoft.com/office/powerpoint/2010/main" val="3925598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15937" y="637381"/>
            <a:ext cx="5140326" cy="1325563"/>
          </a:xfrm>
        </p:spPr>
        <p:txBody>
          <a:bodyPr/>
          <a:lstStyle/>
          <a:p>
            <a:r>
              <a:rPr lang="en-US" dirty="0"/>
              <a:t>Conceptual SQL Evaluation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5921375" y="733424"/>
            <a:ext cx="4975225" cy="1628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2000" dirty="0"/>
              <a:t>SELECT        [DISTINCT]  </a:t>
            </a:r>
            <a:r>
              <a:rPr lang="en-US" sz="2000" i="1" dirty="0"/>
              <a:t>target-list</a:t>
            </a:r>
            <a:endParaRPr lang="en-US" sz="2000" dirty="0"/>
          </a:p>
          <a:p>
            <a:r>
              <a:rPr lang="en-US" sz="2000" dirty="0"/>
              <a:t>FROM         </a:t>
            </a:r>
            <a:r>
              <a:rPr lang="en-US" sz="2000" i="1" dirty="0"/>
              <a:t>relation-list</a:t>
            </a:r>
            <a:endParaRPr lang="en-US" sz="2000" dirty="0"/>
          </a:p>
          <a:p>
            <a:r>
              <a:rPr lang="en-US" sz="2000" dirty="0"/>
              <a:t>WHERE        </a:t>
            </a:r>
            <a:r>
              <a:rPr lang="en-US" sz="2000" i="1" dirty="0"/>
              <a:t>qualification</a:t>
            </a:r>
          </a:p>
          <a:p>
            <a:r>
              <a:rPr lang="en-US" sz="2000" dirty="0"/>
              <a:t>GROUP BY  </a:t>
            </a:r>
            <a:r>
              <a:rPr lang="en-US" sz="2000" i="1" dirty="0"/>
              <a:t>grouping-list</a:t>
            </a:r>
          </a:p>
          <a:p>
            <a:r>
              <a:rPr lang="en-US" sz="2000" dirty="0"/>
              <a:t>HAVING      </a:t>
            </a:r>
            <a:r>
              <a:rPr lang="en-US" sz="2000" i="1" dirty="0"/>
              <a:t>group-qualification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4191" y="2287865"/>
            <a:ext cx="4104009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Queries Here</a:t>
            </a:r>
          </a:p>
          <a:p>
            <a:r>
              <a:rPr lang="en-US" dirty="0">
                <a:hlinkClick r:id="rId3"/>
              </a:rPr>
              <a:t>http://sqlfiddle.com/#!17/67109/12</a:t>
            </a:r>
            <a:endParaRPr lang="en-US" dirty="0"/>
          </a:p>
          <a:p>
            <a:endParaRPr lang="en-US" dirty="0"/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234440" y="6453189"/>
            <a:ext cx="2895600" cy="403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1200">
              <a:solidFill>
                <a:schemeClr val="tx1"/>
              </a:solidFill>
              <a:latin typeface="Times New Roman" charset="0"/>
            </a:endParaRPr>
          </a:p>
          <a:p>
            <a:endParaRPr lang="en-US" sz="120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06240" y="32766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GROUP BY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258601" y="5718718"/>
            <a:ext cx="24523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 dirty="0">
                <a:solidFill>
                  <a:schemeClr val="tx1"/>
                </a:solidFill>
              </a:rPr>
              <a:t>One or more tables to use 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(cross product </a:t>
            </a:r>
            <a:r>
              <a:rPr lang="mr-IN" sz="2000" b="1" i="1" dirty="0">
                <a:solidFill>
                  <a:schemeClr val="tx1"/>
                </a:solidFill>
              </a:rPr>
              <a:t>…</a:t>
            </a:r>
            <a:r>
              <a:rPr lang="en-US" sz="2000" b="1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1234440" y="4648201"/>
            <a:ext cx="2590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Apply selections</a:t>
            </a:r>
          </a:p>
          <a:p>
            <a:r>
              <a:rPr lang="en-US" sz="2000" b="1" i="1">
                <a:solidFill>
                  <a:schemeClr val="tx1"/>
                </a:solidFill>
              </a:rPr>
              <a:t>(eliminate rows)</a:t>
            </a: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9006840" y="4389440"/>
            <a:ext cx="3124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 dirty="0">
                <a:solidFill>
                  <a:schemeClr val="tx1"/>
                </a:solidFill>
              </a:rPr>
              <a:t>Project away columns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(just keep those used in SELECT, GBY, HAVING)</a:t>
            </a:r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4206240" y="46482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/>
              <a:t>WHERE</a:t>
            </a:r>
          </a:p>
        </p:txBody>
      </p:sp>
      <p:sp>
        <p:nvSpPr>
          <p:cNvPr id="31" name="Oval 9"/>
          <p:cNvSpPr>
            <a:spLocks noChangeArrowheads="1"/>
          </p:cNvSpPr>
          <p:nvPr/>
        </p:nvSpPr>
        <p:spPr bwMode="auto">
          <a:xfrm>
            <a:off x="4130040" y="58674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/>
              <a:t>FROM</a:t>
            </a:r>
          </a:p>
        </p:txBody>
      </p:sp>
      <p:sp>
        <p:nvSpPr>
          <p:cNvPr id="32" name="Oval 10"/>
          <p:cNvSpPr>
            <a:spLocks noChangeArrowheads="1"/>
          </p:cNvSpPr>
          <p:nvPr/>
        </p:nvSpPr>
        <p:spPr bwMode="auto">
          <a:xfrm>
            <a:off x="7025640" y="58674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HAVING</a:t>
            </a: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1805941" y="3249839"/>
            <a:ext cx="1828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Form groups &amp; aggregate</a:t>
            </a:r>
          </a:p>
        </p:txBody>
      </p:sp>
      <p:sp>
        <p:nvSpPr>
          <p:cNvPr id="34" name="Oval 12"/>
          <p:cNvSpPr>
            <a:spLocks noChangeArrowheads="1"/>
          </p:cNvSpPr>
          <p:nvPr/>
        </p:nvSpPr>
        <p:spPr bwMode="auto">
          <a:xfrm>
            <a:off x="7025640" y="46482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SELECT</a:t>
            </a: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9006840" y="5718718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Eliminate groups</a:t>
            </a: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7025640" y="3276600"/>
            <a:ext cx="1752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000" dirty="0"/>
              <a:t>[DISTINCT]</a:t>
            </a:r>
          </a:p>
        </p:txBody>
      </p: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9006840" y="3276601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Eliminate duplicates</a:t>
            </a:r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>
            <a:off x="5044440" y="52578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044440" y="38862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18"/>
          <p:cNvSpPr>
            <a:spLocks noChangeShapeType="1"/>
          </p:cNvSpPr>
          <p:nvPr/>
        </p:nvSpPr>
        <p:spPr bwMode="auto">
          <a:xfrm>
            <a:off x="7863840" y="52578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19"/>
          <p:cNvSpPr>
            <a:spLocks noChangeShapeType="1"/>
          </p:cNvSpPr>
          <p:nvPr/>
        </p:nvSpPr>
        <p:spPr bwMode="auto">
          <a:xfrm>
            <a:off x="7863840" y="38862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20"/>
          <p:cNvSpPr>
            <a:spLocks/>
          </p:cNvSpPr>
          <p:nvPr/>
        </p:nvSpPr>
        <p:spPr bwMode="auto">
          <a:xfrm>
            <a:off x="5044440" y="2895600"/>
            <a:ext cx="1981200" cy="3276600"/>
          </a:xfrm>
          <a:custGeom>
            <a:avLst/>
            <a:gdLst>
              <a:gd name="T0" fmla="*/ 0 w 1248"/>
              <a:gd name="T1" fmla="*/ 2147483647 h 2064"/>
              <a:gd name="T2" fmla="*/ 0 w 1248"/>
              <a:gd name="T3" fmla="*/ 0 h 2064"/>
              <a:gd name="T4" fmla="*/ 2147483647 w 1248"/>
              <a:gd name="T5" fmla="*/ 0 h 2064"/>
              <a:gd name="T6" fmla="*/ 2147483647 w 1248"/>
              <a:gd name="T7" fmla="*/ 2147483647 h 2064"/>
              <a:gd name="T8" fmla="*/ 2147483647 w 1248"/>
              <a:gd name="T9" fmla="*/ 2147483647 h 20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8"/>
              <a:gd name="T16" fmla="*/ 0 h 2064"/>
              <a:gd name="T17" fmla="*/ 1248 w 1248"/>
              <a:gd name="T18" fmla="*/ 2064 h 20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8" h="2064">
                <a:moveTo>
                  <a:pt x="0" y="240"/>
                </a:moveTo>
                <a:lnTo>
                  <a:pt x="0" y="0"/>
                </a:lnTo>
                <a:lnTo>
                  <a:pt x="672" y="0"/>
                </a:lnTo>
                <a:lnTo>
                  <a:pt x="672" y="2064"/>
                </a:lnTo>
                <a:lnTo>
                  <a:pt x="1248" y="2064"/>
                </a:ln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21"/>
          <p:cNvSpPr>
            <a:spLocks noChangeShapeType="1"/>
          </p:cNvSpPr>
          <p:nvPr/>
        </p:nvSpPr>
        <p:spPr bwMode="auto">
          <a:xfrm>
            <a:off x="7863840" y="26670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3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AB9BD7-D9DD-9647-9997-44071B3004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8476" y="-1590589"/>
            <a:ext cx="13285178" cy="914400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9A2A2-55DE-8D41-9AB6-C14341E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985126" cy="2314949"/>
          </a:xfrm>
        </p:spPr>
        <p:txBody>
          <a:bodyPr>
            <a:normAutofit/>
          </a:bodyPr>
          <a:lstStyle/>
          <a:p>
            <a:r>
              <a:rPr lang="en-US" b="1" dirty="0"/>
              <a:t>Where:</a:t>
            </a:r>
            <a:br>
              <a:rPr lang="en-US" b="1" dirty="0"/>
            </a:br>
            <a:r>
              <a:rPr lang="en-US" dirty="0"/>
              <a:t>RSF Field House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DFC6061-99D4-BF42-93C0-95A3CCC27A2C}"/>
              </a:ext>
            </a:extLst>
          </p:cNvPr>
          <p:cNvSpPr/>
          <p:nvPr/>
        </p:nvSpPr>
        <p:spPr>
          <a:xfrm>
            <a:off x="5955632" y="3092116"/>
            <a:ext cx="541421" cy="276726"/>
          </a:xfrm>
          <a:custGeom>
            <a:avLst/>
            <a:gdLst>
              <a:gd name="connsiteX0" fmla="*/ 100263 w 541421"/>
              <a:gd name="connsiteY0" fmla="*/ 276726 h 276726"/>
              <a:gd name="connsiteX1" fmla="*/ 0 w 541421"/>
              <a:gd name="connsiteY1" fmla="*/ 116305 h 276726"/>
              <a:gd name="connsiteX2" fmla="*/ 401052 w 541421"/>
              <a:gd name="connsiteY2" fmla="*/ 0 h 276726"/>
              <a:gd name="connsiteX3" fmla="*/ 429126 w 541421"/>
              <a:gd name="connsiteY3" fmla="*/ 60158 h 276726"/>
              <a:gd name="connsiteX4" fmla="*/ 493294 w 541421"/>
              <a:gd name="connsiteY4" fmla="*/ 44116 h 276726"/>
              <a:gd name="connsiteX5" fmla="*/ 541421 w 541421"/>
              <a:gd name="connsiteY5" fmla="*/ 152400 h 276726"/>
              <a:gd name="connsiteX6" fmla="*/ 501315 w 541421"/>
              <a:gd name="connsiteY6" fmla="*/ 180473 h 276726"/>
              <a:gd name="connsiteX7" fmla="*/ 100263 w 541421"/>
              <a:gd name="connsiteY7" fmla="*/ 276726 h 27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421" h="276726">
                <a:moveTo>
                  <a:pt x="100263" y="276726"/>
                </a:moveTo>
                <a:lnTo>
                  <a:pt x="0" y="116305"/>
                </a:lnTo>
                <a:lnTo>
                  <a:pt x="401052" y="0"/>
                </a:lnTo>
                <a:lnTo>
                  <a:pt x="429126" y="60158"/>
                </a:lnTo>
                <a:lnTo>
                  <a:pt x="493294" y="44116"/>
                </a:lnTo>
                <a:lnTo>
                  <a:pt x="541421" y="152400"/>
                </a:lnTo>
                <a:lnTo>
                  <a:pt x="501315" y="180473"/>
                </a:lnTo>
                <a:lnTo>
                  <a:pt x="100263" y="276726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1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72714" y="1777757"/>
            <a:ext cx="2016303" cy="1270242"/>
            <a:chOff x="4944973" y="348335"/>
            <a:chExt cx="2016303" cy="1270242"/>
          </a:xfrm>
        </p:grpSpPr>
        <p:grpSp>
          <p:nvGrpSpPr>
            <p:cNvPr id="6" name="Group 5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52450" y="69215"/>
            <a:ext cx="10801350" cy="1325563"/>
          </a:xfrm>
        </p:spPr>
        <p:txBody>
          <a:bodyPr/>
          <a:lstStyle/>
          <a:p>
            <a:r>
              <a:rPr lang="en-US"/>
              <a:t>Kinds of Joins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10350" y="1777757"/>
            <a:ext cx="2016303" cy="1270242"/>
            <a:chOff x="8858215" y="5182947"/>
            <a:chExt cx="2016303" cy="1270242"/>
          </a:xfrm>
        </p:grpSpPr>
        <p:sp>
          <p:nvSpPr>
            <p:cNvPr id="14" name="Freeform 13"/>
            <p:cNvSpPr/>
            <p:nvPr/>
          </p:nvSpPr>
          <p:spPr>
            <a:xfrm>
              <a:off x="9604277" y="5306209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858215" y="5182947"/>
              <a:ext cx="2016303" cy="1270242"/>
              <a:chOff x="8858215" y="5182947"/>
              <a:chExt cx="2016303" cy="1270242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6380153" y="1777757"/>
            <a:ext cx="2016303" cy="1270242"/>
            <a:chOff x="4944973" y="348335"/>
            <a:chExt cx="2016303" cy="1270242"/>
          </a:xfrm>
        </p:grpSpPr>
        <p:grpSp>
          <p:nvGrpSpPr>
            <p:cNvPr id="19" name="Group 18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Freeform 19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174733" y="1777757"/>
            <a:ext cx="2016303" cy="1270242"/>
            <a:chOff x="4944973" y="348335"/>
            <a:chExt cx="2016303" cy="1270242"/>
          </a:xfrm>
        </p:grpSpPr>
        <p:grpSp>
          <p:nvGrpSpPr>
            <p:cNvPr id="24" name="Group 23"/>
            <p:cNvGrpSpPr/>
            <p:nvPr/>
          </p:nvGrpSpPr>
          <p:grpSpPr>
            <a:xfrm>
              <a:off x="4944973" y="348335"/>
              <a:ext cx="2016303" cy="1270242"/>
              <a:chOff x="8858215" y="5182947"/>
              <a:chExt cx="2016303" cy="1270242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8858215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9604276" y="5182947"/>
                <a:ext cx="1270242" cy="1270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reeform 24"/>
            <p:cNvSpPr/>
            <p:nvPr/>
          </p:nvSpPr>
          <p:spPr>
            <a:xfrm>
              <a:off x="5691035" y="471597"/>
              <a:ext cx="524181" cy="1023721"/>
            </a:xfrm>
            <a:custGeom>
              <a:avLst/>
              <a:gdLst>
                <a:gd name="connsiteX0" fmla="*/ 262091 w 524181"/>
                <a:gd name="connsiteY0" fmla="*/ 0 h 1023721"/>
                <a:gd name="connsiteX1" fmla="*/ 338159 w 524181"/>
                <a:gd name="connsiteY1" fmla="*/ 62762 h 1023721"/>
                <a:gd name="connsiteX2" fmla="*/ 524181 w 524181"/>
                <a:gd name="connsiteY2" fmla="*/ 511860 h 1023721"/>
                <a:gd name="connsiteX3" fmla="*/ 338159 w 524181"/>
                <a:gd name="connsiteY3" fmla="*/ 960959 h 1023721"/>
                <a:gd name="connsiteX4" fmla="*/ 262091 w 524181"/>
                <a:gd name="connsiteY4" fmla="*/ 1023721 h 1023721"/>
                <a:gd name="connsiteX5" fmla="*/ 186023 w 524181"/>
                <a:gd name="connsiteY5" fmla="*/ 960959 h 1023721"/>
                <a:gd name="connsiteX6" fmla="*/ 0 w 524181"/>
                <a:gd name="connsiteY6" fmla="*/ 511860 h 1023721"/>
                <a:gd name="connsiteX7" fmla="*/ 186023 w 524181"/>
                <a:gd name="connsiteY7" fmla="*/ 62762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181" h="1023721">
                  <a:moveTo>
                    <a:pt x="262091" y="0"/>
                  </a:moveTo>
                  <a:lnTo>
                    <a:pt x="338159" y="62762"/>
                  </a:lnTo>
                  <a:cubicBezTo>
                    <a:pt x="453093" y="177696"/>
                    <a:pt x="524181" y="336476"/>
                    <a:pt x="524181" y="511860"/>
                  </a:cubicBezTo>
                  <a:cubicBezTo>
                    <a:pt x="524181" y="687244"/>
                    <a:pt x="453093" y="846024"/>
                    <a:pt x="338159" y="960959"/>
                  </a:cubicBezTo>
                  <a:lnTo>
                    <a:pt x="262091" y="1023721"/>
                  </a:lnTo>
                  <a:lnTo>
                    <a:pt x="186023" y="960959"/>
                  </a:lnTo>
                  <a:cubicBezTo>
                    <a:pt x="71088" y="846024"/>
                    <a:pt x="0" y="687244"/>
                    <a:pt x="0" y="511860"/>
                  </a:cubicBezTo>
                  <a:cubicBezTo>
                    <a:pt x="0" y="336476"/>
                    <a:pt x="71088" y="177696"/>
                    <a:pt x="186023" y="62762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47485" y="1294285"/>
            <a:ext cx="13420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Inner Joins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97365" y="1294285"/>
            <a:ext cx="119616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Left Joins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90224" y="1294285"/>
            <a:ext cx="13484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Right Joins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540722" y="1294285"/>
            <a:ext cx="133722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Outer Join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4380" y="3383472"/>
            <a:ext cx="7130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Review the slides and </a:t>
            </a:r>
            <a:r>
              <a:rPr lang="en-US" sz="2400"/>
              <a:t>syntax for each join type</a:t>
            </a: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387085" y="3841479"/>
            <a:ext cx="59930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r.sid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b.bname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b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FROM Reserves3 r FULL JOIN Boats2 b </a:t>
            </a:r>
            <a:b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ON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r.bid</a:t>
            </a:r>
            <a:r>
              <a:rPr lang="en-US" sz="20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2000" dirty="0" err="1">
                <a:latin typeface="Lucida Console" charset="0"/>
                <a:ea typeface="Lucida Console" charset="0"/>
                <a:cs typeface="Lucida Console" charset="0"/>
              </a:rPr>
              <a:t>b.bid</a:t>
            </a:r>
            <a:endParaRPr lang="en-US" sz="40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243714" y="5368805"/>
          <a:ext cx="3429000" cy="1401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 err="1">
                          <a:effectLst/>
                          <a:latin typeface="+mj-lt"/>
                        </a:rPr>
                        <a:t>sid</a:t>
                      </a:r>
                      <a:endParaRPr lang="en-US" sz="1600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  <a:latin typeface="+mj-lt"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  <a:latin typeface="+mj-lt"/>
                        </a:rPr>
                        <a:t>day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18">
                <a:tc>
                  <a:txBody>
                    <a:bodyPr/>
                    <a:lstStyle/>
                    <a:p>
                      <a:pPr algn="l" fontAlgn="t"/>
                      <a:r>
                        <a:rPr lang="is-IS" sz="1600">
                          <a:effectLst/>
                          <a:latin typeface="+mj-lt"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1600">
                          <a:effectLst/>
                          <a:latin typeface="+mj-lt"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16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1996-10-10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+mj-lt"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+mj-lt"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mr-IN" sz="16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1996-11-12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+mj-lt"/>
                        </a:rPr>
                        <a:t>38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+mj-lt"/>
                        </a:rPr>
                        <a:t>42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2010-08-21</a:t>
                      </a:r>
                      <a:endParaRPr lang="mr-IN" sz="1600" dirty="0"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132877" y="5074502"/>
            <a:ext cx="12811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Reserves3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4053629" y="4915877"/>
          <a:ext cx="301686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color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16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blue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i-FI" sz="1600" dirty="0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Interlake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Clipper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green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1600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Marine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053627" y="4616021"/>
            <a:ext cx="9220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Boats2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7761481" y="4535891"/>
          <a:ext cx="37828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err="1">
                          <a:effectLst/>
                        </a:rPr>
                        <a:t>sid</a:t>
                      </a:r>
                      <a:endParaRPr lang="en-US" sz="1400" b="1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bid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bname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s-IS" sz="1400">
                          <a:effectLst/>
                        </a:rPr>
                        <a:t>22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1400">
                          <a:effectLst/>
                        </a:rPr>
                        <a:t>101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Interlake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95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103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Clipper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38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1400">
                          <a:effectLst/>
                        </a:rPr>
                        <a:t>104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Marine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(null)</a:t>
                      </a:r>
                    </a:p>
                  </a:txBody>
                  <a:tcPr marL="50800" marR="50800" marT="50800" marB="508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i-FI" sz="1400">
                          <a:effectLst/>
                        </a:rPr>
                        <a:t>102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Interlake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7761480" y="4201434"/>
            <a:ext cx="8947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463315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saka" charset="0"/>
                <a:cs typeface="Helvetica Neue Light"/>
              </a:rPr>
              <a:t>Putting it all together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287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SELECT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c.name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AVG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(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g.grade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AS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avg_g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COUNT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(*)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AS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size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FROM 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grades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AS 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g, classes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AS 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c</a:t>
            </a:r>
            <a:br>
              <a:rPr lang="en-US" sz="2400" i="1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WHERE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g.class_id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=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c.class_id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AND 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     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g.year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= “2006”</a:t>
            </a:r>
            <a:br>
              <a:rPr lang="en-US" sz="2400" dirty="0"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GROUP BY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g.class_id</a:t>
            </a:r>
            <a:b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HAVING COUNT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(*) &gt; 2</a:t>
            </a:r>
            <a:b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</a:b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ORDER BY </a:t>
            </a:r>
            <a:r>
              <a:rPr lang="en-US" sz="2400" dirty="0" err="1">
                <a:latin typeface="Lucida Sans Typewriter" charset="0"/>
                <a:ea typeface="Osaka" charset="0"/>
                <a:cs typeface="Osaka" charset="0"/>
              </a:rPr>
              <a:t>avg_g</a:t>
            </a:r>
            <a:r>
              <a:rPr lang="en-US" sz="2400" dirty="0">
                <a:latin typeface="Lucida Sans Typewriter" charset="0"/>
                <a:ea typeface="Osaka" charset="0"/>
                <a:cs typeface="Osaka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  <a:t>DESC</a:t>
            </a:r>
            <a:br>
              <a:rPr lang="en-US" sz="2400" dirty="0">
                <a:solidFill>
                  <a:srgbClr val="FF0000"/>
                </a:solidFill>
                <a:latin typeface="Lucida Sans Typewriter" charset="0"/>
                <a:ea typeface="Osaka" charset="0"/>
                <a:cs typeface="Osaka" charset="0"/>
              </a:rPr>
            </a:br>
            <a:endParaRPr lang="en-US" sz="2400" dirty="0">
              <a:solidFill>
                <a:srgbClr val="FF0000"/>
              </a:solidFill>
              <a:latin typeface="Lucida Sans Typewriter" charset="0"/>
              <a:ea typeface="Osaka" charset="0"/>
              <a:cs typeface="Osaka" charset="0"/>
            </a:endParaRPr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ea typeface="Osaka" charset="0"/>
                <a:cs typeface="Osaka" charset="0"/>
              </a:rPr>
              <a:t>What does this compute?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404860" y="2651760"/>
            <a:ext cx="3217774" cy="2637519"/>
            <a:chOff x="4130040" y="2667000"/>
            <a:chExt cx="4648200" cy="38100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4206240" y="32766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GROUP BY</a:t>
              </a: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206240" y="46482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WHERE</a:t>
              </a: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4130040" y="58674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FROM</a:t>
              </a: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7025640" y="58674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HAVING</a:t>
              </a: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7025640" y="46482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SELECT</a:t>
              </a: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7025640" y="3276600"/>
              <a:ext cx="1752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[DISTINCT]</a:t>
              </a:r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5044440" y="52578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>
              <a:off x="5044440" y="3886200"/>
              <a:ext cx="0" cy="7620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6" name="Line 18"/>
            <p:cNvSpPr>
              <a:spLocks noChangeShapeType="1"/>
            </p:cNvSpPr>
            <p:nvPr/>
          </p:nvSpPr>
          <p:spPr bwMode="auto">
            <a:xfrm>
              <a:off x="7863840" y="52578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>
              <a:off x="7863840" y="3886200"/>
              <a:ext cx="0" cy="7620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5044440" y="2895600"/>
              <a:ext cx="1981200" cy="3276600"/>
            </a:xfrm>
            <a:custGeom>
              <a:avLst/>
              <a:gdLst>
                <a:gd name="T0" fmla="*/ 0 w 1248"/>
                <a:gd name="T1" fmla="*/ 2147483647 h 2064"/>
                <a:gd name="T2" fmla="*/ 0 w 1248"/>
                <a:gd name="T3" fmla="*/ 0 h 2064"/>
                <a:gd name="T4" fmla="*/ 2147483647 w 1248"/>
                <a:gd name="T5" fmla="*/ 0 h 2064"/>
                <a:gd name="T6" fmla="*/ 2147483647 w 1248"/>
                <a:gd name="T7" fmla="*/ 2147483647 h 2064"/>
                <a:gd name="T8" fmla="*/ 2147483647 w 1248"/>
                <a:gd name="T9" fmla="*/ 2147483647 h 20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8"/>
                <a:gd name="T16" fmla="*/ 0 h 2064"/>
                <a:gd name="T17" fmla="*/ 1248 w 1248"/>
                <a:gd name="T18" fmla="*/ 2064 h 20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8" h="2064">
                  <a:moveTo>
                    <a:pt x="0" y="240"/>
                  </a:moveTo>
                  <a:lnTo>
                    <a:pt x="0" y="0"/>
                  </a:lnTo>
                  <a:lnTo>
                    <a:pt x="672" y="0"/>
                  </a:lnTo>
                  <a:lnTo>
                    <a:pt x="672" y="2064"/>
                  </a:lnTo>
                  <a:lnTo>
                    <a:pt x="1248" y="2064"/>
                  </a:ln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7863840" y="26670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856306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Estimation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3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Model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Analytically using calculus</a:t>
            </a:r>
          </a:p>
          <a:p>
            <a:pPr lvl="1"/>
            <a:r>
              <a:rPr lang="en-US" sz="2000" dirty="0"/>
              <a:t>Numerically using gradient descent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63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2A05-FAB5-5B48-8F63-DAC37DD4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8" y="45183"/>
            <a:ext cx="10801350" cy="1325563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F28A7-7C6B-5542-9A33-5BF18879D9D1}"/>
              </a:ext>
            </a:extLst>
          </p:cNvPr>
          <p:cNvSpPr txBox="1"/>
          <p:nvPr/>
        </p:nvSpPr>
        <p:spPr>
          <a:xfrm>
            <a:off x="317988" y="1001414"/>
            <a:ext cx="83311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One of the most widely used tools in machine learning and data science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2EB59-73DF-1C43-B9C6-CDD9B955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777" y="4493624"/>
            <a:ext cx="69469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3F8C8-B319-DA4A-88C0-FF6A5A719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77" y="2326879"/>
            <a:ext cx="4140200" cy="124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3C97F-615E-5344-8A63-714B0CDF6ACD}"/>
              </a:ext>
            </a:extLst>
          </p:cNvPr>
          <p:cNvSpPr txBox="1"/>
          <p:nvPr/>
        </p:nvSpPr>
        <p:spPr>
          <a:xfrm>
            <a:off x="1271955" y="1986703"/>
            <a:ext cx="9028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DDF4F-3265-014E-956B-FC3B7C49E103}"/>
              </a:ext>
            </a:extLst>
          </p:cNvPr>
          <p:cNvSpPr txBox="1"/>
          <p:nvPr/>
        </p:nvSpPr>
        <p:spPr>
          <a:xfrm>
            <a:off x="1271954" y="4156958"/>
            <a:ext cx="21627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Loss Minimization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1DA6AD7-491A-6148-9748-EF970921816F}"/>
              </a:ext>
            </a:extLst>
          </p:cNvPr>
          <p:cNvSpPr/>
          <p:nvPr/>
        </p:nvSpPr>
        <p:spPr>
          <a:xfrm>
            <a:off x="5298831" y="186983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Linear in the Parameters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6C14FA1-A772-3D41-AB71-9272C4CBD5CF}"/>
              </a:ext>
            </a:extLst>
          </p:cNvPr>
          <p:cNvSpPr/>
          <p:nvPr/>
        </p:nvSpPr>
        <p:spPr>
          <a:xfrm>
            <a:off x="8994530" y="3702991"/>
            <a:ext cx="2165839" cy="410308"/>
          </a:xfrm>
          <a:prstGeom prst="wedgeRoundRectCallout">
            <a:avLst>
              <a:gd name="adj1" fmla="val -51051"/>
              <a:gd name="adj2" fmla="val 1439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Squared Loss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CEA67C9-57F5-A344-A3CC-F623A4AF7F2C}"/>
              </a:ext>
            </a:extLst>
          </p:cNvPr>
          <p:cNvSpPr/>
          <p:nvPr/>
        </p:nvSpPr>
        <p:spPr>
          <a:xfrm>
            <a:off x="5430228" y="3497837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90E553-4898-5D4A-9452-02B1A868AAB0}"/>
              </a:ext>
            </a:extLst>
          </p:cNvPr>
          <p:cNvSpPr txBox="1"/>
          <p:nvPr/>
        </p:nvSpPr>
        <p:spPr>
          <a:xfrm>
            <a:off x="2004647" y="5934029"/>
            <a:ext cx="253218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We will return to solving this soon!</a:t>
            </a:r>
          </a:p>
        </p:txBody>
      </p:sp>
    </p:spTree>
    <p:extLst>
      <p:ext uri="{BB962C8B-B14F-4D97-AF65-F5344CB8AC3E}">
        <p14:creationId xmlns:p14="http://schemas.microsoft.com/office/powerpoint/2010/main" val="332721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4" grpId="0" animBg="1"/>
      <p:bldP spid="15" grpId="0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 Functions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488B5-F13D-804D-908A-98614B063B9B}"/>
              </a:ext>
            </a:extLst>
          </p:cNvPr>
          <p:cNvSpPr txBox="1"/>
          <p:nvPr/>
        </p:nvSpPr>
        <p:spPr>
          <a:xfrm>
            <a:off x="498926" y="3564633"/>
            <a:ext cx="10668053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Designing the feature functions is a big part of machine learning and data science.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 Functions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capture domain knowledge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substantial contribute to expressivity (and complexity)</a:t>
            </a:r>
          </a:p>
        </p:txBody>
      </p:sp>
    </p:spTree>
    <p:extLst>
      <p:ext uri="{BB962C8B-B14F-4D97-AF65-F5344CB8AC3E}">
        <p14:creationId xmlns:p14="http://schemas.microsoft.com/office/powerpoint/2010/main" val="28220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52450" y="3373615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For 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D7278-AB45-8A4C-A207-13403E6DF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45" y="3420992"/>
            <a:ext cx="1003300" cy="2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868856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 Functions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2F3E8-0B35-F04A-9D42-4E64F23D9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176" y="3373615"/>
            <a:ext cx="28829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046C17-AE19-7D45-B786-2646C765CAB0}"/>
              </a:ext>
            </a:extLst>
          </p:cNvPr>
          <p:cNvSpPr txBox="1"/>
          <p:nvPr/>
        </p:nvSpPr>
        <p:spPr>
          <a:xfrm>
            <a:off x="5328138" y="3392149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D1429A-DA00-1F40-9662-5858A59B240B}"/>
              </a:ext>
            </a:extLst>
          </p:cNvPr>
          <p:cNvSpPr txBox="1"/>
          <p:nvPr/>
        </p:nvSpPr>
        <p:spPr>
          <a:xfrm>
            <a:off x="2827204" y="3410076"/>
            <a:ext cx="11320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Domain: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FA032ED-D391-964C-BDF2-C949E718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115" y="4422854"/>
            <a:ext cx="1701800" cy="1016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37AD3AD-70C4-1046-859B-496054E6B17F}"/>
              </a:ext>
            </a:extLst>
          </p:cNvPr>
          <p:cNvGrpSpPr/>
          <p:nvPr/>
        </p:nvGrpSpPr>
        <p:grpSpPr>
          <a:xfrm>
            <a:off x="3160527" y="4099211"/>
            <a:ext cx="3870081" cy="2679287"/>
            <a:chOff x="4236426" y="4099211"/>
            <a:chExt cx="3870081" cy="267928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AF5D65-4FE8-FC4C-9DF7-A3517073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6426" y="4099211"/>
              <a:ext cx="3870081" cy="267928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1CADD1-33DE-0C47-BFEA-1D686037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5361" y="5438854"/>
              <a:ext cx="1274587" cy="70810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6E7AF7-F121-7748-ACC7-BD873F276067}"/>
              </a:ext>
            </a:extLst>
          </p:cNvPr>
          <p:cNvSpPr txBox="1"/>
          <p:nvPr/>
        </p:nvSpPr>
        <p:spPr>
          <a:xfrm>
            <a:off x="-11149233" y="3564633"/>
            <a:ext cx="10668053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Designing the feature functions is a big part of machine learning and data science.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 Functions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capture domain knowledge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substantial contribute to expressivity (and complexity)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B4268-8ECC-9B49-9772-E0F545AB3871}"/>
              </a:ext>
            </a:extLst>
          </p:cNvPr>
          <p:cNvGrpSpPr/>
          <p:nvPr/>
        </p:nvGrpSpPr>
        <p:grpSpPr>
          <a:xfrm>
            <a:off x="7185886" y="4121802"/>
            <a:ext cx="4632304" cy="2308324"/>
            <a:chOff x="7185886" y="4121802"/>
            <a:chExt cx="4632304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196673-EB60-D548-9406-90A053601E91}"/>
                </a:ext>
              </a:extLst>
            </p:cNvPr>
            <p:cNvSpPr txBox="1"/>
            <p:nvPr/>
          </p:nvSpPr>
          <p:spPr>
            <a:xfrm>
              <a:off x="7185886" y="4121802"/>
              <a:ext cx="4632304" cy="23083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Adding a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“constant” feature function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is a common method to introduce an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offset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(also sometimes called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bias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) term.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D3C8DF-E21F-1645-9F3A-D74F996FC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78278" y="4700261"/>
              <a:ext cx="16637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339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52450" y="3281586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For 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D7278-AB45-8A4C-A207-13403E6D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77" y="3353640"/>
            <a:ext cx="1003300" cy="2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776827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4F25F-C39A-6C41-B780-AC428E0A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13" y="3294266"/>
            <a:ext cx="61722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0C44A7-4230-BC4A-B6D9-07419E16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2" y="4245312"/>
            <a:ext cx="2692400" cy="1625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8876CB3-8CE0-2A49-9698-5E7C7503AF56}"/>
              </a:ext>
            </a:extLst>
          </p:cNvPr>
          <p:cNvGrpSpPr/>
          <p:nvPr/>
        </p:nvGrpSpPr>
        <p:grpSpPr>
          <a:xfrm>
            <a:off x="4780085" y="3846239"/>
            <a:ext cx="3513992" cy="2395904"/>
            <a:chOff x="4780085" y="4168623"/>
            <a:chExt cx="3513992" cy="2395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5D6034-B08B-FC43-AC6B-FA0BAF4F3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085" y="4168623"/>
              <a:ext cx="3513992" cy="23959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8421FA-1F97-FC4F-B123-7DC4B82B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8375" y="4310211"/>
              <a:ext cx="858818" cy="96031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1A5E3B-A3B6-5D45-990B-546CB85F55AE}"/>
              </a:ext>
            </a:extLst>
          </p:cNvPr>
          <p:cNvSpPr txBox="1"/>
          <p:nvPr/>
        </p:nvSpPr>
        <p:spPr>
          <a:xfrm>
            <a:off x="8294077" y="3961493"/>
            <a:ext cx="28729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This is a linear model!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4F28E-1F98-784E-8C0A-8716C5801CA1}"/>
              </a:ext>
            </a:extLst>
          </p:cNvPr>
          <p:cNvSpPr txBox="1"/>
          <p:nvPr/>
        </p:nvSpPr>
        <p:spPr>
          <a:xfrm>
            <a:off x="8815753" y="4467984"/>
            <a:ext cx="29017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Linear in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 Functions</a:t>
            </a:r>
          </a:p>
        </p:txBody>
      </p:sp>
    </p:spTree>
    <p:extLst>
      <p:ext uri="{BB962C8B-B14F-4D97-AF65-F5344CB8AC3E}">
        <p14:creationId xmlns:p14="http://schemas.microsoft.com/office/powerpoint/2010/main" val="322335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37E7216-0F5D-1648-BA1B-ECD75596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16" y="3632200"/>
            <a:ext cx="4474650" cy="298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81399" y="2494829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For 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776827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A5E3B-A3B6-5D45-990B-546CB85F55AE}"/>
              </a:ext>
            </a:extLst>
          </p:cNvPr>
          <p:cNvSpPr txBox="1"/>
          <p:nvPr/>
        </p:nvSpPr>
        <p:spPr>
          <a:xfrm>
            <a:off x="8352693" y="4060646"/>
            <a:ext cx="28729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This is a linear model!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4F28E-1F98-784E-8C0A-8716C5801CA1}"/>
              </a:ext>
            </a:extLst>
          </p:cNvPr>
          <p:cNvSpPr txBox="1"/>
          <p:nvPr/>
        </p:nvSpPr>
        <p:spPr>
          <a:xfrm>
            <a:off x="8874369" y="4567137"/>
            <a:ext cx="29017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Linear in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236216" y="1051830"/>
            <a:ext cx="3030415" cy="410308"/>
          </a:xfrm>
          <a:prstGeom prst="wedgeRoundRectCallout">
            <a:avLst>
              <a:gd name="adj1" fmla="val -49653"/>
              <a:gd name="adj2" fmla="val 1139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9061450" y="1724336"/>
            <a:ext cx="2254250" cy="410308"/>
          </a:xfrm>
          <a:prstGeom prst="wedgeRoundRectCallout">
            <a:avLst>
              <a:gd name="adj1" fmla="val -80561"/>
              <a:gd name="adj2" fmla="val -607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7FB53-D041-5D4D-9DFA-16BDCFA3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162" y="2494829"/>
            <a:ext cx="11557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756930-3965-5C41-8654-6D3518FF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927" y="4470400"/>
            <a:ext cx="3263900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C0D3F5-14C6-254D-B178-586066115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300" y="3225800"/>
            <a:ext cx="7899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13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99293"/>
            <a:ext cx="10801350" cy="1325563"/>
          </a:xfrm>
        </p:spPr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65" y="1557986"/>
            <a:ext cx="11380305" cy="5229676"/>
          </a:xfrm>
        </p:spPr>
        <p:txBody>
          <a:bodyPr>
            <a:noAutofit/>
          </a:bodyPr>
          <a:lstStyle/>
          <a:p>
            <a:r>
              <a:rPr lang="en-US" b="1" dirty="0"/>
              <a:t>Loss function</a:t>
            </a:r>
            <a:r>
              <a:rPr lang="en-US" dirty="0"/>
              <a:t>: a function that characterizes the cost, error, or loss resulting from a choice of model and parameters.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665" y="2787984"/>
            <a:ext cx="4114801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80" y="5638611"/>
            <a:ext cx="283464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699" y="2787984"/>
            <a:ext cx="41148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97" y="5711295"/>
            <a:ext cx="2488338" cy="3610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065" y="5609769"/>
            <a:ext cx="3610183" cy="609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757" y="2787984"/>
            <a:ext cx="4114800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4821" y="2634472"/>
            <a:ext cx="269016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Squared Loss (L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6964" y="2634472"/>
            <a:ext cx="273664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Absolute Loss (L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23482" y="2634472"/>
            <a:ext cx="175560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Huber Loss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7650" y="3203564"/>
            <a:ext cx="2311851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Smooth, </a:t>
            </a:r>
          </a:p>
          <a:p>
            <a:r>
              <a:rPr lang="en-US" dirty="0"/>
              <a:t>Sensitive to Outliers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6964" y="3667329"/>
            <a:ext cx="161614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Non-smooth,</a:t>
            </a:r>
          </a:p>
          <a:p>
            <a:r>
              <a:rPr lang="en-US" dirty="0"/>
              <a:t>Robust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20841" y="3667328"/>
            <a:ext cx="110158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Smooth,</a:t>
            </a:r>
          </a:p>
          <a:p>
            <a:r>
              <a:rPr lang="en-US" dirty="0"/>
              <a:t>Robust</a:t>
            </a:r>
          </a:p>
        </p:txBody>
      </p:sp>
    </p:spTree>
    <p:extLst>
      <p:ext uri="{BB962C8B-B14F-4D97-AF65-F5344CB8AC3E}">
        <p14:creationId xmlns:p14="http://schemas.microsoft.com/office/powerpoint/2010/main" val="38422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066A22-A3DE-334C-9B78-8649C79191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8475" y="-1590589"/>
            <a:ext cx="13285177" cy="9144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F29C09B-F74D-7E40-BFF6-0ACE1F2EB5C7}"/>
              </a:ext>
            </a:extLst>
          </p:cNvPr>
          <p:cNvSpPr/>
          <p:nvPr/>
        </p:nvSpPr>
        <p:spPr>
          <a:xfrm rot="14400000">
            <a:off x="6682154" y="2941068"/>
            <a:ext cx="650631" cy="30773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2ED06-4593-2E4A-B9AA-45939A23BB9E}"/>
              </a:ext>
            </a:extLst>
          </p:cNvPr>
          <p:cNvSpPr txBox="1"/>
          <p:nvPr/>
        </p:nvSpPr>
        <p:spPr>
          <a:xfrm rot="20700000">
            <a:off x="5418331" y="3401866"/>
            <a:ext cx="15680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 up here</a:t>
            </a:r>
          </a:p>
        </p:txBody>
      </p:sp>
    </p:spTree>
    <p:extLst>
      <p:ext uri="{BB962C8B-B14F-4D97-AF65-F5344CB8AC3E}">
        <p14:creationId xmlns:p14="http://schemas.microsoft.com/office/powerpoint/2010/main" val="147464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C5E8-E548-E947-919B-AD03356D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Average Cross 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D0F68-7315-F348-A518-25633856E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3233175"/>
            <a:ext cx="10515600" cy="2725840"/>
          </a:xfr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1</a:t>
            </a:r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622BB-1E2C-C244-9A66-022DA758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657130"/>
            <a:ext cx="11083636" cy="1026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0432C-23F4-994B-85D6-3DE60FCA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178" y="3862108"/>
            <a:ext cx="37465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60B33-4D2C-1E45-A423-14F8CA056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404" y="5387515"/>
            <a:ext cx="4521200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C994D5-2DEA-874F-84C9-00A2CFD94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345" y="2977060"/>
            <a:ext cx="5216460" cy="3659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437EEA-CAF2-7D4C-8BFE-2B0F4D696A5A}"/>
              </a:ext>
            </a:extLst>
          </p:cNvPr>
          <p:cNvSpPr txBox="1"/>
          <p:nvPr/>
        </p:nvSpPr>
        <p:spPr>
          <a:xfrm>
            <a:off x="8701574" y="104867"/>
            <a:ext cx="338265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This came after the Midterm</a:t>
            </a:r>
            <a:br>
              <a:rPr lang="en-US" dirty="0"/>
            </a:br>
            <a:r>
              <a:rPr lang="en-US" dirty="0"/>
              <a:t>but is reviewed here</a:t>
            </a:r>
            <a:br>
              <a:rPr lang="en-US" dirty="0"/>
            </a:br>
            <a:r>
              <a:rPr lang="en-US" dirty="0"/>
              <a:t>for fun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E4DD9-4CD4-3941-A432-EB125191A8CA}"/>
              </a:ext>
            </a:extLst>
          </p:cNvPr>
          <p:cNvSpPr txBox="1"/>
          <p:nvPr/>
        </p:nvSpPr>
        <p:spPr>
          <a:xfrm>
            <a:off x="4224459" y="4696425"/>
            <a:ext cx="14879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</a:rPr>
              <a:t>Prb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y</a:t>
            </a:r>
            <a:r>
              <a:rPr lang="en-US" sz="2400" baseline="-25000" dirty="0" err="1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= 1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B56A7E-E859-5546-A37F-C9769C9B6621}"/>
              </a:ext>
            </a:extLst>
          </p:cNvPr>
          <p:cNvSpPr/>
          <p:nvPr/>
        </p:nvSpPr>
        <p:spPr>
          <a:xfrm rot="5400000">
            <a:off x="4797966" y="4194972"/>
            <a:ext cx="210461" cy="21825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7F24E-D2FF-3C44-96CD-9F47B3DD5FD7}"/>
              </a:ext>
            </a:extLst>
          </p:cNvPr>
          <p:cNvSpPr txBox="1"/>
          <p:nvPr/>
        </p:nvSpPr>
        <p:spPr>
          <a:xfrm>
            <a:off x="3687729" y="6089164"/>
            <a:ext cx="14879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</a:rPr>
              <a:t>Prb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y</a:t>
            </a:r>
            <a:r>
              <a:rPr lang="en-US" sz="2400" baseline="-25000" dirty="0" err="1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= 0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8C258E9-BEAA-6445-88C7-CC4E3E5112B9}"/>
              </a:ext>
            </a:extLst>
          </p:cNvPr>
          <p:cNvSpPr/>
          <p:nvPr/>
        </p:nvSpPr>
        <p:spPr>
          <a:xfrm rot="16200000">
            <a:off x="4289558" y="4638123"/>
            <a:ext cx="284250" cy="29477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51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8957E0-2C86-F148-B16A-E0F51AEB39A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949870"/>
            <a:ext cx="2213782" cy="1245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38719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1 “cute"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86BC20-E255-AA40-A708-D8FDB2909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4456" y="4276701"/>
            <a:ext cx="3593922" cy="25433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Log(0.8)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≈ 0.22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Log(0.2)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</p:spTree>
    <p:extLst>
      <p:ext uri="{BB962C8B-B14F-4D97-AF65-F5344CB8AC3E}">
        <p14:creationId xmlns:p14="http://schemas.microsoft.com/office/powerpoint/2010/main" val="106031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294218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0 “not </a:t>
            </a:r>
            <a:br>
              <a:rPr lang="en-US" sz="2800" dirty="0"/>
            </a:br>
            <a:r>
              <a:rPr lang="en-US" sz="2800" dirty="0"/>
              <a:t>            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/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Log(0.7)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Log(0.3)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 ≈ 1.20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4E5E7F-BF5B-1448-8E99-2A6F2FF62D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9244" y="2830105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12CD8F-5B05-E949-AA67-45033F569D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199" y="4260702"/>
            <a:ext cx="3579034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3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74" y="77549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Example: Minimizing Average L</a:t>
            </a:r>
            <a:r>
              <a:rPr lang="en-US" sz="4000" baseline="30000" dirty="0"/>
              <a:t>2</a:t>
            </a:r>
            <a:r>
              <a:rPr lang="en-US" sz="4000" dirty="0"/>
              <a:t> Loss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74" y="1468510"/>
            <a:ext cx="46736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36" y="3592672"/>
            <a:ext cx="5918200" cy="1257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288177"/>
            <a:ext cx="21387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Loss (L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086313"/>
            <a:ext cx="41734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Derivative </a:t>
            </a:r>
            <a:r>
              <a:rPr lang="en-US"/>
              <a:t>of the Average </a:t>
            </a:r>
            <a:r>
              <a:rPr lang="en-US" dirty="0"/>
              <a:t>Loss (L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711" y="5172260"/>
            <a:ext cx="34798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520" y="1657509"/>
            <a:ext cx="3200400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5520" y="3156312"/>
            <a:ext cx="3086100" cy="1143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0434" y="4849972"/>
            <a:ext cx="2845777" cy="151468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4800" y="1762797"/>
            <a:ext cx="541606" cy="54160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18" name="Oval 17"/>
          <p:cNvSpPr/>
          <p:nvPr/>
        </p:nvSpPr>
        <p:spPr>
          <a:xfrm>
            <a:off x="304800" y="3888484"/>
            <a:ext cx="541606" cy="54160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9" name="Oval 18"/>
          <p:cNvSpPr/>
          <p:nvPr/>
        </p:nvSpPr>
        <p:spPr>
          <a:xfrm>
            <a:off x="7408828" y="1850998"/>
            <a:ext cx="541606" cy="54160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32504" y="1232901"/>
            <a:ext cx="41734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Set derivative = 0 and solve for </a:t>
            </a:r>
            <a:r>
              <a:rPr lang="en-US" i="1" dirty="0" err="1"/>
              <a:t>θ</a:t>
            </a:r>
            <a:r>
              <a:rPr lang="mr-IN" i="1" dirty="0"/>
              <a:t>…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4123" y="2883877"/>
            <a:ext cx="6792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77040" y="1241941"/>
            <a:ext cx="0" cy="5334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04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Calculus: The Chain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68456" cy="1380871"/>
          </a:xfrm>
        </p:spPr>
        <p:txBody>
          <a:bodyPr>
            <a:normAutofit/>
          </a:bodyPr>
          <a:lstStyle/>
          <a:p>
            <a:r>
              <a:rPr lang="en-US" dirty="0"/>
              <a:t>How do I compute the derivative of composed functions?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882" y="2761234"/>
            <a:ext cx="6210300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3903" y="4888992"/>
            <a:ext cx="233269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Derivative of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evaluated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at </a:t>
            </a:r>
            <a:r>
              <a:rPr lang="en-US" sz="2400" i="1" dirty="0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828" y="4888992"/>
            <a:ext cx="176843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Derivative </a:t>
            </a:r>
            <a:br>
              <a:rPr lang="en-US" sz="2400">
                <a:solidFill>
                  <a:schemeClr val="accent2"/>
                </a:solidFill>
              </a:rPr>
            </a:br>
            <a:r>
              <a:rPr lang="en-US" sz="2400">
                <a:solidFill>
                  <a:schemeClr val="accent2"/>
                </a:solidFill>
              </a:rPr>
              <a:t>of </a:t>
            </a:r>
            <a:r>
              <a:rPr lang="en-US" sz="2400" i="1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3182" y="5745967"/>
            <a:ext cx="415733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Know how to calculate derivatives of logs, exponents, and exponentials.</a:t>
            </a:r>
          </a:p>
        </p:txBody>
      </p:sp>
    </p:spTree>
    <p:extLst>
      <p:ext uri="{BB962C8B-B14F-4D97-AF65-F5344CB8AC3E}">
        <p14:creationId xmlns:p14="http://schemas.microsoft.com/office/powerpoint/2010/main" val="86807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6C5F-10A1-C845-AC7C-425660E7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of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ED7DF-C317-304C-8333-87E56D84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74501"/>
            <a:ext cx="10515600" cy="4351339"/>
          </a:xfrm>
        </p:spPr>
        <p:txBody>
          <a:bodyPr/>
          <a:lstStyle/>
          <a:p>
            <a:r>
              <a:rPr lang="en-US" dirty="0"/>
              <a:t>Minimize:</a:t>
            </a:r>
          </a:p>
          <a:p>
            <a:r>
              <a:rPr lang="en-US" dirty="0"/>
              <a:t>Take the derivative: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BF465-B446-2D46-848B-CDC95874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368" y="1474501"/>
            <a:ext cx="5272266" cy="509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809338-64A0-214F-BA2D-35EA22557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425" y="162945"/>
            <a:ext cx="3573575" cy="2525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109681-F6F0-F745-9146-76AD91C02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350" y="2770298"/>
            <a:ext cx="1003300" cy="698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B44ED7-4B3C-8543-8FCB-E032DC3E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963" y="2759412"/>
            <a:ext cx="3987800" cy="698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D66D91-EFA6-134D-82E1-B08C368A5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0963" y="3481951"/>
            <a:ext cx="7162800" cy="698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BD1134-C926-AD41-9A87-50C107B46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0963" y="4252116"/>
            <a:ext cx="7010400" cy="69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1EC7ED-33CF-5944-85C6-C361971B1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0963" y="5060833"/>
            <a:ext cx="7416800" cy="774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A8DAEA-3C43-CA42-8BB7-3D6635285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0963" y="5931548"/>
            <a:ext cx="6159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6C5F-10A1-C845-AC7C-425660E7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834697"/>
            <a:ext cx="10801350" cy="1325563"/>
          </a:xfrm>
        </p:spPr>
        <p:txBody>
          <a:bodyPr/>
          <a:lstStyle/>
          <a:p>
            <a:r>
              <a:rPr lang="en-US" dirty="0"/>
              <a:t>Exercise of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ED7DF-C317-304C-8333-87E56D84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-465989"/>
            <a:ext cx="10515600" cy="4351339"/>
          </a:xfrm>
        </p:spPr>
        <p:txBody>
          <a:bodyPr/>
          <a:lstStyle/>
          <a:p>
            <a:r>
              <a:rPr lang="en-US" dirty="0"/>
              <a:t>Minimize:</a:t>
            </a:r>
          </a:p>
          <a:p>
            <a:r>
              <a:rPr lang="en-US" dirty="0"/>
              <a:t>Take the derivative: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BF465-B446-2D46-848B-CDC95874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368" y="-680871"/>
            <a:ext cx="5272266" cy="509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809338-64A0-214F-BA2D-35EA2255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136" y="104407"/>
            <a:ext cx="2900814" cy="20503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109681-F6F0-F745-9146-76AD91C02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50" y="719845"/>
            <a:ext cx="1003300" cy="698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B44ED7-4B3C-8543-8FCB-E032DC3E0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63" y="-5097265"/>
            <a:ext cx="3987800" cy="698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D66D91-EFA6-134D-82E1-B08C368A5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963" y="-4374726"/>
            <a:ext cx="7162800" cy="698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BD1134-C926-AD41-9A87-50C107B46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0963" y="-3604561"/>
            <a:ext cx="7010400" cy="69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1EC7ED-33CF-5944-85C6-C361971B1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0963" y="-2795844"/>
            <a:ext cx="7416800" cy="774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A8DAEA-3C43-CA42-8BB7-3D6635285E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0963" y="719845"/>
            <a:ext cx="6159500" cy="749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277943-1B57-FD47-AF23-9DA53C36A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0963" y="1661234"/>
            <a:ext cx="5435600" cy="787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345BDA-AA8B-A34C-81F8-176A14E20368}"/>
              </a:ext>
            </a:extLst>
          </p:cNvPr>
          <p:cNvSpPr/>
          <p:nvPr/>
        </p:nvSpPr>
        <p:spPr>
          <a:xfrm>
            <a:off x="695325" y="2716724"/>
            <a:ext cx="973054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Set derivative equal to zero and solve for parameter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343CB-B3F8-884A-8113-C157A8366F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565" y="3587695"/>
            <a:ext cx="5702300" cy="787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E35D4D-A6AB-444A-87B6-60184ADAC650}"/>
              </a:ext>
            </a:extLst>
          </p:cNvPr>
          <p:cNvGrpSpPr/>
          <p:nvPr/>
        </p:nvGrpSpPr>
        <p:grpSpPr>
          <a:xfrm>
            <a:off x="7103658" y="3816295"/>
            <a:ext cx="4107267" cy="330200"/>
            <a:chOff x="7103658" y="3816295"/>
            <a:chExt cx="4107267" cy="33020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C22357CE-B6F6-714B-9A65-E746A09E492C}"/>
                </a:ext>
              </a:extLst>
            </p:cNvPr>
            <p:cNvSpPr/>
            <p:nvPr/>
          </p:nvSpPr>
          <p:spPr>
            <a:xfrm>
              <a:off x="7103658" y="3885350"/>
              <a:ext cx="361674" cy="1791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8A64F0-F449-974D-B30B-5A9F284B9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58125" y="3816295"/>
              <a:ext cx="3352800" cy="3302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F10A88-1B83-4A41-A1F9-DBD889B50DF8}"/>
              </a:ext>
            </a:extLst>
          </p:cNvPr>
          <p:cNvGrpSpPr/>
          <p:nvPr/>
        </p:nvGrpSpPr>
        <p:grpSpPr>
          <a:xfrm>
            <a:off x="1956358" y="4651858"/>
            <a:ext cx="7926106" cy="1940721"/>
            <a:chOff x="1956358" y="4651858"/>
            <a:chExt cx="7926106" cy="19407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854DF1-80E7-EC41-875D-3926FEB29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37264" y="4776479"/>
              <a:ext cx="6045200" cy="18161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FBF6E-593D-B34A-8704-550715C54BB7}"/>
                </a:ext>
              </a:extLst>
            </p:cNvPr>
            <p:cNvSpPr txBox="1"/>
            <p:nvPr/>
          </p:nvSpPr>
          <p:spPr>
            <a:xfrm>
              <a:off x="1956358" y="5308181"/>
              <a:ext cx="147989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Solving for</a:t>
              </a:r>
            </a:p>
            <a:p>
              <a:pPr algn="r"/>
              <a:r>
                <a:rPr lang="en-US" dirty="0"/>
                <a:t>parameters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21D64F-9FB4-0C4D-9041-509D3EFAD2F1}"/>
                </a:ext>
              </a:extLst>
            </p:cNvPr>
            <p:cNvCxnSpPr/>
            <p:nvPr/>
          </p:nvCxnSpPr>
          <p:spPr>
            <a:xfrm>
              <a:off x="3701143" y="4651858"/>
              <a:ext cx="0" cy="1940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A65401-0925-3343-A9BA-842DFB1705C1}"/>
              </a:ext>
            </a:extLst>
          </p:cNvPr>
          <p:cNvCxnSpPr>
            <a:cxnSpLocks/>
          </p:cNvCxnSpPr>
          <p:nvPr/>
        </p:nvCxnSpPr>
        <p:spPr>
          <a:xfrm flipH="1">
            <a:off x="5919335" y="6621072"/>
            <a:ext cx="396312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F069D17-61B4-734C-8EA9-F412BCFE4FC3}"/>
              </a:ext>
            </a:extLst>
          </p:cNvPr>
          <p:cNvSpPr/>
          <p:nvPr/>
        </p:nvSpPr>
        <p:spPr>
          <a:xfrm>
            <a:off x="10863943" y="1639462"/>
            <a:ext cx="164361" cy="164361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7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F279-F75F-E64B-B98B-0F1C140C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 and polygons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EE28B5-7ECA-EF41-B331-5F4B6E5AC6C4}"/>
              </a:ext>
            </a:extLst>
          </p:cNvPr>
          <p:cNvSpPr/>
          <p:nvPr/>
        </p:nvSpPr>
        <p:spPr>
          <a:xfrm>
            <a:off x="1508716" y="1770430"/>
            <a:ext cx="2340652" cy="193641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47F5C1E-47F0-7140-B8F2-560B64F5A15E}"/>
              </a:ext>
            </a:extLst>
          </p:cNvPr>
          <p:cNvSpPr/>
          <p:nvPr/>
        </p:nvSpPr>
        <p:spPr>
          <a:xfrm>
            <a:off x="359764" y="4497048"/>
            <a:ext cx="1630330" cy="1738859"/>
          </a:xfrm>
          <a:prstGeom prst="triangl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DCE20-A2B6-824C-86ED-C059D42A99F0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851497" y="1860371"/>
            <a:ext cx="1299736" cy="1562889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266F60-9C00-3140-85D6-2E3E3C4E4EC9}"/>
              </a:ext>
            </a:extLst>
          </p:cNvPr>
          <p:cNvCxnSpPr>
            <a:cxnSpLocks/>
          </p:cNvCxnSpPr>
          <p:nvPr/>
        </p:nvCxnSpPr>
        <p:spPr>
          <a:xfrm flipH="1">
            <a:off x="494675" y="5170372"/>
            <a:ext cx="1014041" cy="765733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3E6FDD-575B-134F-A7DF-A5301263F2F0}"/>
              </a:ext>
            </a:extLst>
          </p:cNvPr>
          <p:cNvGrpSpPr/>
          <p:nvPr/>
        </p:nvGrpSpPr>
        <p:grpSpPr>
          <a:xfrm>
            <a:off x="2414510" y="4180573"/>
            <a:ext cx="2188564" cy="1911246"/>
            <a:chOff x="2338466" y="3882451"/>
            <a:chExt cx="2188564" cy="1911246"/>
          </a:xfrm>
        </p:grpSpPr>
        <p:sp>
          <p:nvSpPr>
            <p:cNvPr id="6" name="Regular Pentagon 5">
              <a:extLst>
                <a:ext uri="{FF2B5EF4-FFF2-40B4-BE49-F238E27FC236}">
                  <a16:creationId xmlns:a16="http://schemas.microsoft.com/office/drawing/2014/main" id="{02691EDA-FD1C-EF48-8AA7-9094B5D2016E}"/>
                </a:ext>
              </a:extLst>
            </p:cNvPr>
            <p:cNvSpPr/>
            <p:nvPr/>
          </p:nvSpPr>
          <p:spPr>
            <a:xfrm>
              <a:off x="2338466" y="3882451"/>
              <a:ext cx="2188564" cy="1911246"/>
            </a:xfrm>
            <a:prstGeom prst="pentagon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6DB470-4040-B94B-8314-6F8C389E7012}"/>
                </a:ext>
              </a:extLst>
            </p:cNvPr>
            <p:cNvCxnSpPr>
              <a:cxnSpLocks/>
            </p:cNvCxnSpPr>
            <p:nvPr/>
          </p:nvCxnSpPr>
          <p:spPr>
            <a:xfrm>
              <a:off x="3432748" y="3941686"/>
              <a:ext cx="775891" cy="1424791"/>
            </a:xfrm>
            <a:prstGeom prst="line">
              <a:avLst/>
            </a:prstGeom>
            <a:ln w="50800">
              <a:solidFill>
                <a:schemeClr val="accent4">
                  <a:lumMod val="50000"/>
                </a:schemeClr>
              </a:solidFill>
              <a:round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ross 14">
            <a:extLst>
              <a:ext uri="{FF2B5EF4-FFF2-40B4-BE49-F238E27FC236}">
                <a16:creationId xmlns:a16="http://schemas.microsoft.com/office/drawing/2014/main" id="{B383AE86-29A8-A34B-B9D5-C75F6F595AFA}"/>
              </a:ext>
            </a:extLst>
          </p:cNvPr>
          <p:cNvSpPr/>
          <p:nvPr/>
        </p:nvSpPr>
        <p:spPr>
          <a:xfrm>
            <a:off x="7389134" y="1748823"/>
            <a:ext cx="2010717" cy="2052716"/>
          </a:xfrm>
          <a:prstGeom prst="plus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A75DE9-A521-7348-AA82-D1850B29645C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8858103" y="1748823"/>
            <a:ext cx="541747" cy="1026358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3C83BB-7CBD-3E43-A3EA-35B619EC720A}"/>
              </a:ext>
            </a:extLst>
          </p:cNvPr>
          <p:cNvGrpSpPr/>
          <p:nvPr/>
        </p:nvGrpSpPr>
        <p:grpSpPr>
          <a:xfrm>
            <a:off x="8901064" y="4180573"/>
            <a:ext cx="2697727" cy="2371807"/>
            <a:chOff x="10378647" y="4201040"/>
            <a:chExt cx="2697727" cy="2371807"/>
          </a:xfrm>
        </p:grpSpPr>
        <p:sp>
          <p:nvSpPr>
            <p:cNvPr id="12" name="Heart 11">
              <a:extLst>
                <a:ext uri="{FF2B5EF4-FFF2-40B4-BE49-F238E27FC236}">
                  <a16:creationId xmlns:a16="http://schemas.microsoft.com/office/drawing/2014/main" id="{11903EF4-26F9-4049-B96F-496641DDDF3A}"/>
                </a:ext>
              </a:extLst>
            </p:cNvPr>
            <p:cNvSpPr/>
            <p:nvPr/>
          </p:nvSpPr>
          <p:spPr>
            <a:xfrm>
              <a:off x="10378647" y="4201040"/>
              <a:ext cx="2697727" cy="2371807"/>
            </a:xfrm>
            <a:prstGeom prst="heart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08ECBA-E3B5-004A-97E1-09B43A2A5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3191" y="4468846"/>
              <a:ext cx="2464996" cy="103625"/>
            </a:xfrm>
            <a:prstGeom prst="line">
              <a:avLst/>
            </a:prstGeom>
            <a:ln w="50800">
              <a:solidFill>
                <a:schemeClr val="accent4">
                  <a:lumMod val="50000"/>
                </a:schemeClr>
              </a:solidFill>
              <a:round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BD09D3B4-6DF2-E849-9812-F920A99BA9F5}"/>
              </a:ext>
            </a:extLst>
          </p:cNvPr>
          <p:cNvSpPr/>
          <p:nvPr/>
        </p:nvSpPr>
        <p:spPr>
          <a:xfrm>
            <a:off x="5793142" y="3971663"/>
            <a:ext cx="2397418" cy="2397418"/>
          </a:xfrm>
          <a:prstGeom prst="star5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0954F5-A27B-174C-9F24-081B082CF259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6991852" y="3971663"/>
            <a:ext cx="675086" cy="893401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D18813-83D3-6B4C-8EDF-38DF1B4776E8}"/>
              </a:ext>
            </a:extLst>
          </p:cNvPr>
          <p:cNvCxnSpPr>
            <a:cxnSpLocks/>
          </p:cNvCxnSpPr>
          <p:nvPr/>
        </p:nvCxnSpPr>
        <p:spPr>
          <a:xfrm flipH="1">
            <a:off x="4775141" y="1327682"/>
            <a:ext cx="2475807" cy="48114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A471C4-D286-2542-B559-F10C1E6CCE9D}"/>
              </a:ext>
            </a:extLst>
          </p:cNvPr>
          <p:cNvSpPr txBox="1"/>
          <p:nvPr/>
        </p:nvSpPr>
        <p:spPr>
          <a:xfrm rot="17847713">
            <a:off x="5412711" y="2940453"/>
            <a:ext cx="115127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Convex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E4BB36-86B2-F44C-A72E-8D7CF155A140}"/>
              </a:ext>
            </a:extLst>
          </p:cNvPr>
          <p:cNvSpPr txBox="1"/>
          <p:nvPr/>
        </p:nvSpPr>
        <p:spPr>
          <a:xfrm rot="17847713">
            <a:off x="5504134" y="3593153"/>
            <a:ext cx="166584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Not Convex</a:t>
            </a:r>
          </a:p>
        </p:txBody>
      </p:sp>
    </p:spTree>
    <p:extLst>
      <p:ext uri="{BB962C8B-B14F-4D97-AF65-F5344CB8AC3E}">
        <p14:creationId xmlns:p14="http://schemas.microsoft.com/office/powerpoint/2010/main" val="2602657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61944" y="1472336"/>
            <a:ext cx="4802853" cy="2939373"/>
            <a:chOff x="7186863" y="4107285"/>
            <a:chExt cx="3336758" cy="2550189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8855242" y="4107285"/>
              <a:ext cx="0" cy="25501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186863" y="6085998"/>
              <a:ext cx="333675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Freeform 41"/>
          <p:cNvSpPr/>
          <p:nvPr/>
        </p:nvSpPr>
        <p:spPr>
          <a:xfrm>
            <a:off x="1287173" y="1347124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noFil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49" y="30010"/>
            <a:ext cx="10801350" cy="1325563"/>
          </a:xfrm>
        </p:spPr>
        <p:txBody>
          <a:bodyPr/>
          <a:lstStyle/>
          <a:p>
            <a:r>
              <a:rPr lang="en-US" dirty="0"/>
              <a:t>Formal Definition of 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614788"/>
            <a:ext cx="10515600" cy="657011"/>
          </a:xfrm>
        </p:spPr>
        <p:txBody>
          <a:bodyPr/>
          <a:lstStyle/>
          <a:p>
            <a:r>
              <a:rPr lang="en-US" dirty="0"/>
              <a:t>A function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dirty="0"/>
              <a:t>  is convex if and only if: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14" y="5218410"/>
            <a:ext cx="7442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14" y="5906536"/>
            <a:ext cx="3238500" cy="4699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1280576" y="1327970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noFill/>
          <a:ln w="38100">
            <a:solidFill>
              <a:srgbClr val="27272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402184" y="2011854"/>
            <a:ext cx="2062743" cy="6615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287946" y="1875306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/>
          <p:cNvSpPr/>
          <p:nvPr/>
        </p:nvSpPr>
        <p:spPr>
          <a:xfrm>
            <a:off x="3350689" y="2547714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/>
          <p:nvPr/>
        </p:nvSpPr>
        <p:spPr>
          <a:xfrm>
            <a:off x="2055542" y="2134103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/>
          <p:cNvSpPr/>
          <p:nvPr/>
        </p:nvSpPr>
        <p:spPr>
          <a:xfrm>
            <a:off x="2057636" y="3418355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4" name="Straight Connector 33"/>
          <p:cNvCxnSpPr>
            <a:stCxn id="31" idx="4"/>
            <a:endCxn id="32" idx="0"/>
          </p:cNvCxnSpPr>
          <p:nvPr/>
        </p:nvCxnSpPr>
        <p:spPr>
          <a:xfrm>
            <a:off x="2143708" y="2310436"/>
            <a:ext cx="2094" cy="1107919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9429" y="3155450"/>
            <a:ext cx="134203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Convex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07039" y="1371186"/>
            <a:ext cx="15279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Epigraph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15246" y="1322525"/>
            <a:ext cx="4802853" cy="3083739"/>
            <a:chOff x="5550803" y="3768816"/>
            <a:chExt cx="4802853" cy="3083739"/>
          </a:xfrm>
        </p:grpSpPr>
        <p:grpSp>
          <p:nvGrpSpPr>
            <p:cNvPr id="39" name="Group 38"/>
            <p:cNvGrpSpPr/>
            <p:nvPr/>
          </p:nvGrpSpPr>
          <p:grpSpPr>
            <a:xfrm>
              <a:off x="5550803" y="3768816"/>
              <a:ext cx="4802853" cy="3083739"/>
              <a:chOff x="392362" y="3774261"/>
              <a:chExt cx="4802853" cy="308373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92362" y="3774261"/>
                <a:ext cx="4802853" cy="3083739"/>
                <a:chOff x="7186862" y="3982034"/>
                <a:chExt cx="4166937" cy="267544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7186862" y="4107285"/>
                  <a:ext cx="4166937" cy="2550189"/>
                  <a:chOff x="7186863" y="4107285"/>
                  <a:chExt cx="3336758" cy="2550189"/>
                </a:xfrm>
              </p:grpSpPr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8855242" y="4107285"/>
                    <a:ext cx="0" cy="2550189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/>
                  <p:cNvCxnSpPr/>
                  <p:nvPr/>
                </p:nvCxnSpPr>
                <p:spPr>
                  <a:xfrm flipV="1">
                    <a:off x="7186863" y="6085998"/>
                    <a:ext cx="3336758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Freeform 43"/>
                <p:cNvSpPr/>
                <p:nvPr/>
              </p:nvSpPr>
              <p:spPr>
                <a:xfrm>
                  <a:off x="7983864" y="3982034"/>
                  <a:ext cx="3035100" cy="1926351"/>
                </a:xfrm>
                <a:custGeom>
                  <a:avLst/>
                  <a:gdLst>
                    <a:gd name="connsiteX0" fmla="*/ 0 w 3015916"/>
                    <a:gd name="connsiteY0" fmla="*/ 0 h 1139112"/>
                    <a:gd name="connsiteX1" fmla="*/ 850232 w 3015916"/>
                    <a:gd name="connsiteY1" fmla="*/ 1138989 h 1139112"/>
                    <a:gd name="connsiteX2" fmla="*/ 3015916 w 3015916"/>
                    <a:gd name="connsiteY2" fmla="*/ 80210 h 1139112"/>
                    <a:gd name="connsiteX0" fmla="*/ 0 w 3028705"/>
                    <a:gd name="connsiteY0" fmla="*/ 0 h 1139004"/>
                    <a:gd name="connsiteX1" fmla="*/ 850232 w 3028705"/>
                    <a:gd name="connsiteY1" fmla="*/ 1138989 h 1139004"/>
                    <a:gd name="connsiteX2" fmla="*/ 3028705 w 3028705"/>
                    <a:gd name="connsiteY2" fmla="*/ 29055 h 1139004"/>
                    <a:gd name="connsiteX0" fmla="*/ 0 w 3035100"/>
                    <a:gd name="connsiteY0" fmla="*/ 0 h 1138989"/>
                    <a:gd name="connsiteX1" fmla="*/ 850232 w 3035100"/>
                    <a:gd name="connsiteY1" fmla="*/ 1138989 h 1138989"/>
                    <a:gd name="connsiteX2" fmla="*/ 3035100 w 3035100"/>
                    <a:gd name="connsiteY2" fmla="*/ 6204 h 1138989"/>
                    <a:gd name="connsiteX0" fmla="*/ 0 w 3035100"/>
                    <a:gd name="connsiteY0" fmla="*/ 0 h 1144911"/>
                    <a:gd name="connsiteX1" fmla="*/ 850232 w 3035100"/>
                    <a:gd name="connsiteY1" fmla="*/ 1138989 h 1144911"/>
                    <a:gd name="connsiteX2" fmla="*/ 1846648 w 3035100"/>
                    <a:gd name="connsiteY2" fmla="*/ 428162 h 1144911"/>
                    <a:gd name="connsiteX3" fmla="*/ 3035100 w 3035100"/>
                    <a:gd name="connsiteY3" fmla="*/ 6204 h 1144911"/>
                    <a:gd name="connsiteX0" fmla="*/ 0 w 3035100"/>
                    <a:gd name="connsiteY0" fmla="*/ 0 h 1145372"/>
                    <a:gd name="connsiteX1" fmla="*/ 850232 w 3035100"/>
                    <a:gd name="connsiteY1" fmla="*/ 1138989 h 1145372"/>
                    <a:gd name="connsiteX2" fmla="*/ 1505076 w 3035100"/>
                    <a:gd name="connsiteY2" fmla="*/ 441287 h 1145372"/>
                    <a:gd name="connsiteX3" fmla="*/ 3035100 w 3035100"/>
                    <a:gd name="connsiteY3" fmla="*/ 6204 h 1145372"/>
                    <a:gd name="connsiteX0" fmla="*/ 0 w 3035100"/>
                    <a:gd name="connsiteY0" fmla="*/ 0 h 1145073"/>
                    <a:gd name="connsiteX1" fmla="*/ 850232 w 3035100"/>
                    <a:gd name="connsiteY1" fmla="*/ 1138989 h 1145073"/>
                    <a:gd name="connsiteX2" fmla="*/ 1505076 w 3035100"/>
                    <a:gd name="connsiteY2" fmla="*/ 441287 h 1145073"/>
                    <a:gd name="connsiteX3" fmla="*/ 2695071 w 3035100"/>
                    <a:gd name="connsiteY3" fmla="*/ 533164 h 1145073"/>
                    <a:gd name="connsiteX4" fmla="*/ 3035100 w 3035100"/>
                    <a:gd name="connsiteY4" fmla="*/ 6204 h 1145073"/>
                    <a:gd name="connsiteX0" fmla="*/ 0 w 3035100"/>
                    <a:gd name="connsiteY0" fmla="*/ 0 h 1146786"/>
                    <a:gd name="connsiteX1" fmla="*/ 850232 w 3035100"/>
                    <a:gd name="connsiteY1" fmla="*/ 1138989 h 1146786"/>
                    <a:gd name="connsiteX2" fmla="*/ 1328780 w 3035100"/>
                    <a:gd name="connsiteY2" fmla="*/ 487225 h 1146786"/>
                    <a:gd name="connsiteX3" fmla="*/ 2695071 w 3035100"/>
                    <a:gd name="connsiteY3" fmla="*/ 533164 h 1146786"/>
                    <a:gd name="connsiteX4" fmla="*/ 3035100 w 3035100"/>
                    <a:gd name="connsiteY4" fmla="*/ 6204 h 1146786"/>
                    <a:gd name="connsiteX0" fmla="*/ 0 w 3035100"/>
                    <a:gd name="connsiteY0" fmla="*/ 0 h 1147335"/>
                    <a:gd name="connsiteX1" fmla="*/ 850232 w 3035100"/>
                    <a:gd name="connsiteY1" fmla="*/ 1138989 h 1147335"/>
                    <a:gd name="connsiteX2" fmla="*/ 1339799 w 3035100"/>
                    <a:gd name="connsiteY2" fmla="*/ 500350 h 1147335"/>
                    <a:gd name="connsiteX3" fmla="*/ 2695071 w 3035100"/>
                    <a:gd name="connsiteY3" fmla="*/ 533164 h 1147335"/>
                    <a:gd name="connsiteX4" fmla="*/ 3035100 w 3035100"/>
                    <a:gd name="connsiteY4" fmla="*/ 6204 h 114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5100" h="1147335">
                      <a:moveTo>
                        <a:pt x="0" y="0"/>
                      </a:moveTo>
                      <a:cubicBezTo>
                        <a:pt x="173789" y="562810"/>
                        <a:pt x="626932" y="1055597"/>
                        <a:pt x="850232" y="1138989"/>
                      </a:cubicBezTo>
                      <a:cubicBezTo>
                        <a:pt x="1073532" y="1222381"/>
                        <a:pt x="1094764" y="657103"/>
                        <a:pt x="1339799" y="500350"/>
                      </a:cubicBezTo>
                      <a:cubicBezTo>
                        <a:pt x="1584834" y="343597"/>
                        <a:pt x="2440067" y="605678"/>
                        <a:pt x="2695071" y="533164"/>
                      </a:cubicBezTo>
                      <a:cubicBezTo>
                        <a:pt x="2950075" y="460650"/>
                        <a:pt x="2915991" y="38249"/>
                        <a:pt x="3035100" y="6204"/>
                      </a:cubicBezTo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38100">
                  <a:solidFill>
                    <a:srgbClr val="272727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9060573" y="4909506"/>
                  <a:ext cx="1468163" cy="647705"/>
                </a:xfrm>
                <a:prstGeom prst="line">
                  <a:avLst/>
                </a:prstGeom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/>
                <p:cNvSpPr/>
                <p:nvPr/>
              </p:nvSpPr>
              <p:spPr>
                <a:xfrm>
                  <a:off x="8961461" y="5458417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0429623" y="4785811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9481910" y="4653569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9483727" y="5243521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50" name="Straight Connector 49"/>
                <p:cNvCxnSpPr>
                  <a:endCxn id="49" idx="0"/>
                </p:cNvCxnSpPr>
                <p:nvPr/>
              </p:nvCxnSpPr>
              <p:spPr>
                <a:xfrm>
                  <a:off x="9558402" y="4806555"/>
                  <a:ext cx="1818" cy="436967"/>
                </a:xfrm>
                <a:prstGeom prst="line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3051698" y="5500385"/>
                <a:ext cx="1907895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Nonconvex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808067" y="3827607"/>
              <a:ext cx="152798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Epigraph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40758" y="2768134"/>
            <a:ext cx="447911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All possible orange lines are: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in epigraph or on black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above or equal to black line</a:t>
            </a:r>
          </a:p>
        </p:txBody>
      </p:sp>
    </p:spTree>
    <p:extLst>
      <p:ext uri="{BB962C8B-B14F-4D97-AF65-F5344CB8AC3E}">
        <p14:creationId xmlns:p14="http://schemas.microsoft.com/office/powerpoint/2010/main" val="4189224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80475" y="1125936"/>
            <a:ext cx="12589574" cy="4673502"/>
            <a:chOff x="359384" y="1828800"/>
            <a:chExt cx="13547762" cy="5029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577"/>
            <a:stretch/>
          </p:blipFill>
          <p:spPr>
            <a:xfrm>
              <a:off x="359384" y="1828800"/>
              <a:ext cx="7053534" cy="5029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33"/>
            <a:stretch/>
          </p:blipFill>
          <p:spPr>
            <a:xfrm>
              <a:off x="7018680" y="1828800"/>
              <a:ext cx="6888466" cy="5029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Sum of Convex Functions is Convex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lecture) but useful for studying</a:t>
            </a:r>
          </a:p>
        </p:txBody>
      </p:sp>
    </p:spTree>
    <p:extLst>
      <p:ext uri="{BB962C8B-B14F-4D97-AF65-F5344CB8AC3E}">
        <p14:creationId xmlns:p14="http://schemas.microsoft.com/office/powerpoint/2010/main" val="24403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5AA4-A272-5745-8232-B49EDE29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Bring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5221F-E62E-D04F-A78C-E1DBE4A62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 ID Card</a:t>
            </a:r>
          </a:p>
          <a:p>
            <a:r>
              <a:rPr lang="en-US" dirty="0"/>
              <a:t>Pencils and Erasers</a:t>
            </a:r>
          </a:p>
          <a:p>
            <a:r>
              <a:rPr lang="en-US" dirty="0"/>
              <a:t>A</a:t>
            </a:r>
            <a:r>
              <a:rPr lang="en-US" b="1" dirty="0"/>
              <a:t> </a:t>
            </a:r>
            <a:r>
              <a:rPr lang="en-US" dirty="0"/>
              <a:t>two page study guide (more on this in a moment)</a:t>
            </a:r>
          </a:p>
          <a:p>
            <a:r>
              <a:rPr lang="en-US" dirty="0"/>
              <a:t>No food or drink is allowed in RSF Fieldhouse</a:t>
            </a:r>
          </a:p>
        </p:txBody>
      </p:sp>
    </p:spTree>
    <p:extLst>
      <p:ext uri="{BB962C8B-B14F-4D97-AF65-F5344CB8AC3E}">
        <p14:creationId xmlns:p14="http://schemas.microsoft.com/office/powerpoint/2010/main" val="376708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0121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7715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 </a:t>
            </a:r>
            <a:r>
              <a:rPr lang="en-US" i="1" dirty="0"/>
              <a:t>f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2217166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3688985"/>
            <a:ext cx="3238500" cy="4699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03118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5049276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5736101"/>
            <a:ext cx="3708400" cy="46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608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20189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3049787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-2085952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-614133"/>
            <a:ext cx="3238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746158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1506135"/>
            <a:ext cx="3708400" cy="4699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2258520"/>
            <a:ext cx="10515600" cy="746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Starting on the left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750" y="3160832"/>
            <a:ext cx="9842500" cy="901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8528" y="2642643"/>
            <a:ext cx="40703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Substituting definition of h: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9181" y="3668380"/>
            <a:ext cx="310694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Re-arranging </a:t>
            </a:r>
            <a:r>
              <a:rPr lang="en-US" sz="2400" dirty="0">
                <a:solidFill>
                  <a:schemeClr val="accent2"/>
                </a:solidFill>
              </a:rPr>
              <a:t>terms: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350" y="4365286"/>
            <a:ext cx="6235700" cy="368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9305" y="4332518"/>
            <a:ext cx="21868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in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7350" y="5043855"/>
            <a:ext cx="5651500" cy="368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78698" y="4922522"/>
            <a:ext cx="22974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</a:t>
            </a:r>
            <a:r>
              <a:rPr lang="en-US" sz="2400">
                <a:solidFill>
                  <a:schemeClr val="accent2"/>
                </a:solidFill>
              </a:rPr>
              <a:t>in </a:t>
            </a:r>
            <a:r>
              <a:rPr lang="en-US" sz="2400" i="1">
                <a:solidFill>
                  <a:schemeClr val="accent2"/>
                </a:solidFill>
              </a:rPr>
              <a:t>g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7350" y="5732824"/>
            <a:ext cx="2781300" cy="368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46023" y="5680687"/>
            <a:ext cx="223009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Definition of h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33050" y="6090724"/>
            <a:ext cx="353568" cy="3535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38200" y="11921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956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9" grpId="0"/>
      <p:bldP spid="21" grpId="0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CFD2-BB70-A147-856F-B4BD7F93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2B828-45E1-4246-B783-771346488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Calculus techniques can be applied generally … </a:t>
            </a:r>
          </a:p>
          <a:p>
            <a:r>
              <a:rPr lang="en-US" dirty="0"/>
              <a:t>Guaranteed to minimize the loss when </a:t>
            </a:r>
            <a:r>
              <a:rPr lang="en-US" b="1" dirty="0"/>
              <a:t>loss</a:t>
            </a:r>
            <a:r>
              <a:rPr lang="en-US" dirty="0"/>
              <a:t> is convex in the parameters</a:t>
            </a:r>
          </a:p>
          <a:p>
            <a:r>
              <a:rPr lang="en-US" dirty="0"/>
              <a:t>May not always have an analytic solution …</a:t>
            </a:r>
          </a:p>
        </p:txBody>
      </p:sp>
    </p:spTree>
    <p:extLst>
      <p:ext uri="{BB962C8B-B14F-4D97-AF65-F5344CB8AC3E}">
        <p14:creationId xmlns:p14="http://schemas.microsoft.com/office/powerpoint/2010/main" val="2236969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</a:t>
            </a:r>
            <a:endParaRPr lang="en-US" sz="11500" dirty="0">
              <a:uFillTx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0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1433384"/>
            <a:ext cx="1548213" cy="197344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560E30-0E6D-6D47-9893-E556D13FEEB6}"/>
              </a:ext>
            </a:extLst>
          </p:cNvPr>
          <p:cNvSpPr txBox="1"/>
          <p:nvPr/>
        </p:nvSpPr>
        <p:spPr>
          <a:xfrm>
            <a:off x="3403388" y="5145117"/>
            <a:ext cx="50994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Goal:</a:t>
            </a:r>
            <a:r>
              <a:rPr lang="en-US" dirty="0"/>
              <a:t> Minimize the loss by turning the knobs.</a:t>
            </a:r>
          </a:p>
        </p:txBody>
      </p:sp>
    </p:spTree>
    <p:extLst>
      <p:ext uri="{BB962C8B-B14F-4D97-AF65-F5344CB8AC3E}">
        <p14:creationId xmlns:p14="http://schemas.microsoft.com/office/powerpoint/2010/main" val="3274794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9837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(you can’t lose)!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1886464"/>
            <a:ext cx="1548213" cy="1520361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FA83D984-2371-FC44-B400-2BFE6D695DA7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30723B-D4D9-EF4F-B31C-89733F9FA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B1B5DF-2751-7441-8E34-D8A789C32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623184-83A9-B148-9E87-41575CE25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7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49760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(your loss will be minimal)!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487680"/>
            <a:ext cx="1548213" cy="291914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7E5768A1-B269-024E-A310-36C06C0BB95D}"/>
              </a:ext>
            </a:extLst>
          </p:cNvPr>
          <p:cNvSpPr/>
          <p:nvPr/>
        </p:nvSpPr>
        <p:spPr>
          <a:xfrm flipH="1"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69C2CF42-257E-5D43-9DB2-F040FA5B3255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DDB2FA-C915-C84F-BCAF-178AF366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1DB9E6-286D-B640-96B2-3DE1C2F5A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114A6C-7BA2-9342-A6E8-C9B393B18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44743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(victory without loss)!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446019"/>
            <a:ext cx="1548213" cy="96080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7E5768A1-B269-024E-A310-36C06C0BB95D}"/>
              </a:ext>
            </a:extLst>
          </p:cNvPr>
          <p:cNvSpPr/>
          <p:nvPr/>
        </p:nvSpPr>
        <p:spPr>
          <a:xfrm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69C2CF42-257E-5D43-9DB2-F040FA5B3255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7C0A5CB-FBA2-CC48-8CCE-A020D256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89A4E6-CA8D-8D47-9750-0B15328DF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30D9B0-CCC7-934D-A398-9CA49C4D0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44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727960"/>
            <a:ext cx="1548213" cy="678864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7E5768A1-B269-024E-A310-36C06C0BB95D}"/>
              </a:ext>
            </a:extLst>
          </p:cNvPr>
          <p:cNvSpPr/>
          <p:nvPr/>
        </p:nvSpPr>
        <p:spPr>
          <a:xfrm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69C2CF42-257E-5D43-9DB2-F040FA5B3255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>
            <a:extLst>
              <a:ext uri="{FF2B5EF4-FFF2-40B4-BE49-F238E27FC236}">
                <a16:creationId xmlns:a16="http://schemas.microsoft.com/office/drawing/2014/main" id="{F8255EEA-6D2D-F148-9714-5CE2ECA13963}"/>
              </a:ext>
            </a:extLst>
          </p:cNvPr>
          <p:cNvSpPr/>
          <p:nvPr/>
        </p:nvSpPr>
        <p:spPr>
          <a:xfrm flipH="1">
            <a:off x="7168478" y="3989362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6E324DC-2874-834B-9E13-02D777D7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341662-169B-A540-AA0D-17626AA55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5AB4E1-0B57-CE4A-AF84-55CE82ED5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11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44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3032760"/>
            <a:ext cx="1548213" cy="374064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7E5768A1-B269-024E-A310-36C06C0BB95D}"/>
              </a:ext>
            </a:extLst>
          </p:cNvPr>
          <p:cNvSpPr/>
          <p:nvPr/>
        </p:nvSpPr>
        <p:spPr>
          <a:xfrm flipH="1"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69C2CF42-257E-5D43-9DB2-F040FA5B3255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>
            <a:extLst>
              <a:ext uri="{FF2B5EF4-FFF2-40B4-BE49-F238E27FC236}">
                <a16:creationId xmlns:a16="http://schemas.microsoft.com/office/drawing/2014/main" id="{F8255EEA-6D2D-F148-9714-5CE2ECA13963}"/>
              </a:ext>
            </a:extLst>
          </p:cNvPr>
          <p:cNvSpPr/>
          <p:nvPr/>
        </p:nvSpPr>
        <p:spPr>
          <a:xfrm flipH="1">
            <a:off x="7168478" y="3989362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EE445D7B-5D01-3F4F-A016-48ED94A7AB2E}"/>
              </a:ext>
            </a:extLst>
          </p:cNvPr>
          <p:cNvSpPr/>
          <p:nvPr/>
        </p:nvSpPr>
        <p:spPr>
          <a:xfrm>
            <a:off x="4284086" y="4941349"/>
            <a:ext cx="381368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74F8B9-45DC-1648-9F2B-9F9F465CB87F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75CD52C-7D35-9047-B18D-37611492935A}"/>
              </a:ext>
            </a:extLst>
          </p:cNvPr>
          <p:cNvSpPr/>
          <p:nvPr/>
        </p:nvSpPr>
        <p:spPr>
          <a:xfrm rot="10800000">
            <a:off x="5614646" y="4926108"/>
            <a:ext cx="246346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83491D-A805-EC40-8513-B86B73F60E99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CE8364A-20A8-C845-B16B-18A43445F5E8}"/>
              </a:ext>
            </a:extLst>
          </p:cNvPr>
          <p:cNvSpPr/>
          <p:nvPr/>
        </p:nvSpPr>
        <p:spPr>
          <a:xfrm rot="10800000">
            <a:off x="7169320" y="4922655"/>
            <a:ext cx="246346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F7D85E-C33C-1841-82E4-25E0CAAA3DA5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7CBA1D-F42E-E048-B3CB-171B80DED25B}"/>
              </a:ext>
            </a:extLst>
          </p:cNvPr>
          <p:cNvSpPr txBox="1"/>
          <p:nvPr/>
        </p:nvSpPr>
        <p:spPr>
          <a:xfrm>
            <a:off x="3232846" y="5364100"/>
            <a:ext cx="5157181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What if we knew which way to turn the knob</a:t>
            </a:r>
            <a:br>
              <a:rPr lang="en-US" dirty="0"/>
            </a:br>
            <a:r>
              <a:rPr lang="en-US" dirty="0"/>
              <a:t>and an idea of how far?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0135C-29C6-0546-9FEE-524CE8D41FE9}"/>
              </a:ext>
            </a:extLst>
          </p:cNvPr>
          <p:cNvSpPr txBox="1"/>
          <p:nvPr/>
        </p:nvSpPr>
        <p:spPr>
          <a:xfrm>
            <a:off x="6558700" y="5888331"/>
            <a:ext cx="352532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This is the Gradient!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CAF5D-EC44-E741-850C-D7E8003E5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48670A-A15C-164C-83CC-6B3DFF6D6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6D0A52D-687F-2E4A-A467-3E59F25EC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8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9" grpId="0" animBg="1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43E2-4A9A-224A-BD22-F04B9E2B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</a:t>
            </a:r>
            <a:r>
              <a:rPr lang="en-US" b="1" dirty="0"/>
              <a:t>Study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307A4-A100-F24E-8D12-F50CF18DD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839"/>
            <a:ext cx="10515600" cy="5117690"/>
          </a:xfrm>
        </p:spPr>
        <p:txBody>
          <a:bodyPr>
            <a:normAutofit/>
          </a:bodyPr>
          <a:lstStyle/>
          <a:p>
            <a:r>
              <a:rPr lang="en-US" dirty="0"/>
              <a:t>We don’t call it a cheat sheet.  Why?</a:t>
            </a:r>
          </a:p>
          <a:p>
            <a:pPr lvl="1"/>
            <a:r>
              <a:rPr lang="en-US" b="1" dirty="0"/>
              <a:t>Cheating is bad </a:t>
            </a:r>
            <a:r>
              <a:rPr lang="en-US" dirty="0"/>
              <a:t>… Don’t cheat.</a:t>
            </a:r>
            <a:endParaRPr lang="en-US" b="1" dirty="0"/>
          </a:p>
          <a:p>
            <a:pPr lvl="1"/>
            <a:r>
              <a:rPr lang="en-US" b="1" dirty="0"/>
              <a:t>Goal:</a:t>
            </a:r>
            <a:r>
              <a:rPr lang="en-US" dirty="0"/>
              <a:t> after you make it you don’t need it</a:t>
            </a:r>
          </a:p>
          <a:p>
            <a:r>
              <a:rPr lang="en-US" dirty="0"/>
              <a:t>You could just miniaturize all the lectures but this would not help you study.</a:t>
            </a:r>
          </a:p>
          <a:p>
            <a:r>
              <a:rPr lang="en-US" dirty="0"/>
              <a:t>Go over lectures, HWS, projections, sections, and labs</a:t>
            </a:r>
          </a:p>
          <a:p>
            <a:pPr lvl="1"/>
            <a:r>
              <a:rPr lang="en-US" dirty="0"/>
              <a:t>Try to explain the material to your friends (real and imagined)</a:t>
            </a:r>
          </a:p>
          <a:p>
            <a:pPr lvl="1"/>
            <a:r>
              <a:rPr lang="en-US" dirty="0"/>
              <a:t>Write big concepts, technical ideas, terminology, &amp; definitions. </a:t>
            </a:r>
          </a:p>
          <a:p>
            <a:pPr lvl="1"/>
            <a:r>
              <a:rPr lang="en-US" dirty="0"/>
              <a:t>Think about how things are arranged.</a:t>
            </a:r>
          </a:p>
          <a:p>
            <a:r>
              <a:rPr lang="en-US" dirty="0"/>
              <a:t>You should be able to explain everything on your guide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5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1433384"/>
            <a:ext cx="1548213" cy="197344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4B69A4B-AD2C-424E-B69E-D5723D41A581}"/>
              </a:ext>
            </a:extLst>
          </p:cNvPr>
          <p:cNvSpPr/>
          <p:nvPr/>
        </p:nvSpPr>
        <p:spPr>
          <a:xfrm>
            <a:off x="4284086" y="4941349"/>
            <a:ext cx="381368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C84CB3-FACB-2847-A9EF-DA6DB1FEB50A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AD184C-3D4E-7E40-B1EB-E1DAD1C637F7}"/>
              </a:ext>
            </a:extLst>
          </p:cNvPr>
          <p:cNvSpPr/>
          <p:nvPr/>
        </p:nvSpPr>
        <p:spPr>
          <a:xfrm>
            <a:off x="5860991" y="4922655"/>
            <a:ext cx="58552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BD8EE-EEEF-1D4F-B9F0-908504191F5D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7822D89-DF6A-7F4A-9849-06D34C99F4DA}"/>
              </a:ext>
            </a:extLst>
          </p:cNvPr>
          <p:cNvSpPr/>
          <p:nvPr/>
        </p:nvSpPr>
        <p:spPr>
          <a:xfrm flipH="1">
            <a:off x="7159806" y="4922655"/>
            <a:ext cx="255860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67FFD3-2855-F244-BAB5-971EE47CC140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224373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27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63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89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385060"/>
            <a:ext cx="1548213" cy="1021766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4B69A4B-AD2C-424E-B69E-D5723D41A581}"/>
              </a:ext>
            </a:extLst>
          </p:cNvPr>
          <p:cNvSpPr/>
          <p:nvPr/>
        </p:nvSpPr>
        <p:spPr>
          <a:xfrm>
            <a:off x="4284086" y="4941349"/>
            <a:ext cx="381368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C84CB3-FACB-2847-A9EF-DA6DB1FEB50A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AD184C-3D4E-7E40-B1EB-E1DAD1C637F7}"/>
              </a:ext>
            </a:extLst>
          </p:cNvPr>
          <p:cNvSpPr/>
          <p:nvPr/>
        </p:nvSpPr>
        <p:spPr>
          <a:xfrm>
            <a:off x="5860991" y="4922655"/>
            <a:ext cx="58552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BD8EE-EEEF-1D4F-B9F0-908504191F5D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7822D89-DF6A-7F4A-9849-06D34C99F4DA}"/>
              </a:ext>
            </a:extLst>
          </p:cNvPr>
          <p:cNvSpPr/>
          <p:nvPr/>
        </p:nvSpPr>
        <p:spPr>
          <a:xfrm flipH="1">
            <a:off x="7159806" y="4922655"/>
            <a:ext cx="255860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67FFD3-2855-F244-BAB5-971EE47CC140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68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27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63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89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385060"/>
            <a:ext cx="1548213" cy="1021766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4B69A4B-AD2C-424E-B69E-D5723D41A581}"/>
              </a:ext>
            </a:extLst>
          </p:cNvPr>
          <p:cNvSpPr/>
          <p:nvPr/>
        </p:nvSpPr>
        <p:spPr>
          <a:xfrm>
            <a:off x="4284086" y="4941349"/>
            <a:ext cx="4479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C84CB3-FACB-2847-A9EF-DA6DB1FEB50A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AD184C-3D4E-7E40-B1EB-E1DAD1C637F7}"/>
              </a:ext>
            </a:extLst>
          </p:cNvPr>
          <p:cNvSpPr/>
          <p:nvPr/>
        </p:nvSpPr>
        <p:spPr>
          <a:xfrm flipH="1">
            <a:off x="5715000" y="4922655"/>
            <a:ext cx="145991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BD8EE-EEEF-1D4F-B9F0-908504191F5D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7822D89-DF6A-7F4A-9849-06D34C99F4DA}"/>
              </a:ext>
            </a:extLst>
          </p:cNvPr>
          <p:cNvSpPr/>
          <p:nvPr/>
        </p:nvSpPr>
        <p:spPr>
          <a:xfrm>
            <a:off x="7415666" y="4922655"/>
            <a:ext cx="900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67FFD3-2855-F244-BAB5-971EE47CC140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63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72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827420"/>
            <a:ext cx="1548213" cy="57940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4B69A4B-AD2C-424E-B69E-D5723D41A581}"/>
              </a:ext>
            </a:extLst>
          </p:cNvPr>
          <p:cNvSpPr/>
          <p:nvPr/>
        </p:nvSpPr>
        <p:spPr>
          <a:xfrm>
            <a:off x="4284086" y="4941349"/>
            <a:ext cx="4479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C84CB3-FACB-2847-A9EF-DA6DB1FEB50A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AD184C-3D4E-7E40-B1EB-E1DAD1C637F7}"/>
              </a:ext>
            </a:extLst>
          </p:cNvPr>
          <p:cNvSpPr/>
          <p:nvPr/>
        </p:nvSpPr>
        <p:spPr>
          <a:xfrm flipH="1">
            <a:off x="5715000" y="4922655"/>
            <a:ext cx="145991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BD8EE-EEEF-1D4F-B9F0-908504191F5D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7822D89-DF6A-7F4A-9849-06D34C99F4DA}"/>
              </a:ext>
            </a:extLst>
          </p:cNvPr>
          <p:cNvSpPr/>
          <p:nvPr/>
        </p:nvSpPr>
        <p:spPr>
          <a:xfrm>
            <a:off x="7415666" y="4922655"/>
            <a:ext cx="900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67FFD3-2855-F244-BAB5-971EE47CC140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76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095B0DC3-9A03-E549-80FA-7FD6EE0F176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8A653-E7EE-424B-AC1A-2D531BEA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F81AA-4AD4-C14B-A3CF-942732E22C90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Try the </a:t>
            </a:r>
            <a:r>
              <a:rPr lang="en-US" dirty="0">
                <a:hlinkClick r:id="rId3"/>
              </a:rPr>
              <a:t>loss game </a:t>
            </a:r>
            <a:r>
              <a:rPr lang="en-US" dirty="0"/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422C3-ACAD-DD4F-8680-FA01E1342DB3}"/>
              </a:ext>
            </a:extLst>
          </p:cNvPr>
          <p:cNvGrpSpPr>
            <a:grpSpLocks noChangeAspect="1"/>
          </p:cNvGrpSpPr>
          <p:nvPr/>
        </p:nvGrpSpPr>
        <p:grpSpPr>
          <a:xfrm rot="72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D3F0A4-984E-1841-BC75-EEBDED8E7A0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EC7EA2-3A24-5E4E-9D20-D6AD202FEA8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9917D-6DEA-304B-B97D-32AF2A110E5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3272-3E82-2541-910C-9FDD35208C4A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5B19A-0855-D14B-BAAD-C689B5125E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D025293-C696-5140-AA1A-CBB663AB009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1FB15-B543-7742-A699-A2354F4EEE15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10854-80EC-E747-9975-E3D6FC93A30C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E2BC74-C484-6A40-B1E7-95E2D07F771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5EE5D27-8442-4E43-A3F0-6A885EC1BB8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27C438-92AC-E043-8B7E-ED7B5DB3522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CECDF16E-E0D8-DC42-A65B-36709C51F037}"/>
              </a:ext>
            </a:extLst>
          </p:cNvPr>
          <p:cNvSpPr/>
          <p:nvPr/>
        </p:nvSpPr>
        <p:spPr>
          <a:xfrm>
            <a:off x="5442919" y="2827420"/>
            <a:ext cx="1548213" cy="57940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04050D-3041-B944-A105-0DC5AFC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3741373"/>
            <a:ext cx="2032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9F916-40AB-6C45-9610-DE76B047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11" y="3747777"/>
            <a:ext cx="215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80EB4B-13FE-A640-BF46-02F186FD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49" y="3751246"/>
            <a:ext cx="215900" cy="2413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4B69A4B-AD2C-424E-B69E-D5723D41A581}"/>
              </a:ext>
            </a:extLst>
          </p:cNvPr>
          <p:cNvSpPr/>
          <p:nvPr/>
        </p:nvSpPr>
        <p:spPr>
          <a:xfrm flipH="1">
            <a:off x="4238367" y="4941349"/>
            <a:ext cx="4571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C84CB3-FACB-2847-A9EF-DA6DB1FEB50A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AD184C-3D4E-7E40-B1EB-E1DAD1C637F7}"/>
              </a:ext>
            </a:extLst>
          </p:cNvPr>
          <p:cNvSpPr/>
          <p:nvPr/>
        </p:nvSpPr>
        <p:spPr>
          <a:xfrm>
            <a:off x="5860990" y="4922655"/>
            <a:ext cx="4571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BD8EE-EEEF-1D4F-B9F0-908504191F5D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7822D89-DF6A-7F4A-9849-06D34C99F4DA}"/>
              </a:ext>
            </a:extLst>
          </p:cNvPr>
          <p:cNvSpPr/>
          <p:nvPr/>
        </p:nvSpPr>
        <p:spPr>
          <a:xfrm flipH="1">
            <a:off x="7353300" y="4922655"/>
            <a:ext cx="62366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67FFD3-2855-F244-BAB5-971EE47CC140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5B4F8D-62C2-0A47-8968-D6D862BE0CE7}"/>
              </a:ext>
            </a:extLst>
          </p:cNvPr>
          <p:cNvSpPr txBox="1"/>
          <p:nvPr/>
        </p:nvSpPr>
        <p:spPr>
          <a:xfrm>
            <a:off x="2560209" y="5642479"/>
            <a:ext cx="678583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This is the Gradient descent algorithm!</a:t>
            </a:r>
          </a:p>
        </p:txBody>
      </p:sp>
    </p:spTree>
    <p:extLst>
      <p:ext uri="{BB962C8B-B14F-4D97-AF65-F5344CB8AC3E}">
        <p14:creationId xmlns:p14="http://schemas.microsoft.com/office/powerpoint/2010/main" val="7970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Review: </a:t>
            </a:r>
            <a:r>
              <a:rPr lang="en-US" b="1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87974"/>
            <a:ext cx="2980038" cy="946692"/>
          </a:xfrm>
        </p:spPr>
        <p:txBody>
          <a:bodyPr/>
          <a:lstStyle/>
          <a:p>
            <a:r>
              <a:rPr lang="en-US" dirty="0"/>
              <a:t>Gradient: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41" y="2008981"/>
            <a:ext cx="22098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48" y="4321425"/>
            <a:ext cx="6756400" cy="179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623" y="3091431"/>
            <a:ext cx="2374900" cy="4318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9575215">
            <a:off x="8252156" y="2817047"/>
            <a:ext cx="329784" cy="6984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3573" y="1493992"/>
            <a:ext cx="16065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601980" y="1333454"/>
            <a:ext cx="6675620" cy="1394086"/>
            <a:chOff x="4601980" y="1333454"/>
            <a:chExt cx="6675620" cy="1394086"/>
          </a:xfrm>
        </p:grpSpPr>
        <p:sp>
          <p:nvSpPr>
            <p:cNvPr id="8" name="Rectangle 7"/>
            <p:cNvSpPr/>
            <p:nvPr/>
          </p:nvSpPr>
          <p:spPr>
            <a:xfrm>
              <a:off x="4601980" y="1333454"/>
              <a:ext cx="6675620" cy="13940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21902" y="1460901"/>
              <a:ext cx="16065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For Example: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1902" y="1892234"/>
              <a:ext cx="6273800" cy="5334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893734" y="3604982"/>
            <a:ext cx="7213600" cy="864339"/>
            <a:chOff x="4893734" y="3604982"/>
            <a:chExt cx="7213600" cy="864339"/>
          </a:xfrm>
        </p:grpSpPr>
        <p:sp>
          <p:nvSpPr>
            <p:cNvPr id="18" name="Rectangle 17"/>
            <p:cNvSpPr/>
            <p:nvPr/>
          </p:nvSpPr>
          <p:spPr>
            <a:xfrm>
              <a:off x="4893734" y="3604982"/>
              <a:ext cx="7213600" cy="8643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6283" y="3798137"/>
              <a:ext cx="7048500" cy="571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556066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Intuition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42900" y="3150267"/>
            <a:ext cx="4345574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806182" y="2103328"/>
            <a:ext cx="7974110" cy="5189232"/>
            <a:chOff x="2438400" y="3429000"/>
            <a:chExt cx="4202952" cy="22098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868271" y="3429000"/>
              <a:ext cx="0" cy="2209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438400" y="4957465"/>
              <a:ext cx="4038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4687" y="4876800"/>
              <a:ext cx="126665" cy="213748"/>
            </a:xfrm>
            <a:prstGeom prst="rect">
              <a:avLst/>
            </a:prstGeom>
          </p:spPr>
        </p:pic>
      </p:grpSp>
      <p:sp>
        <p:nvSpPr>
          <p:cNvPr id="16" name="Freeform 15"/>
          <p:cNvSpPr/>
          <p:nvPr/>
        </p:nvSpPr>
        <p:spPr>
          <a:xfrm>
            <a:off x="4310874" y="2255727"/>
            <a:ext cx="7469417" cy="2938787"/>
          </a:xfrm>
          <a:custGeom>
            <a:avLst/>
            <a:gdLst>
              <a:gd name="connsiteX0" fmla="*/ 0 w 1843353"/>
              <a:gd name="connsiteY0" fmla="*/ 8820 h 1495386"/>
              <a:gd name="connsiteX1" fmla="*/ 361615 w 1843353"/>
              <a:gd name="connsiteY1" fmla="*/ 1208225 h 1495386"/>
              <a:gd name="connsiteX2" fmla="*/ 837888 w 1843353"/>
              <a:gd name="connsiteY2" fmla="*/ 1490439 h 1495386"/>
              <a:gd name="connsiteX3" fmla="*/ 1296521 w 1843353"/>
              <a:gd name="connsiteY3" fmla="*/ 1269960 h 1495386"/>
              <a:gd name="connsiteX4" fmla="*/ 1843353 w 1843353"/>
              <a:gd name="connsiteY4" fmla="*/ 0 h 1495386"/>
              <a:gd name="connsiteX0" fmla="*/ 0 w 1843353"/>
              <a:gd name="connsiteY0" fmla="*/ 8820 h 1566210"/>
              <a:gd name="connsiteX1" fmla="*/ 361615 w 1843353"/>
              <a:gd name="connsiteY1" fmla="*/ 1208225 h 1566210"/>
              <a:gd name="connsiteX2" fmla="*/ 837888 w 1843353"/>
              <a:gd name="connsiteY2" fmla="*/ 1490439 h 1566210"/>
              <a:gd name="connsiteX3" fmla="*/ 1843353 w 1843353"/>
              <a:gd name="connsiteY3" fmla="*/ 0 h 156621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509232"/>
              <a:gd name="connsiteX1" fmla="*/ 837888 w 1843353"/>
              <a:gd name="connsiteY1" fmla="*/ 1490439 h 1509232"/>
              <a:gd name="connsiteX2" fmla="*/ 1843353 w 1843353"/>
              <a:gd name="connsiteY2" fmla="*/ 0 h 1509232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38"/>
              <a:gd name="connsiteX1" fmla="*/ 908447 w 1843353"/>
              <a:gd name="connsiteY1" fmla="*/ 1490438 h 1490438"/>
              <a:gd name="connsiteX2" fmla="*/ 1843353 w 1843353"/>
              <a:gd name="connsiteY2" fmla="*/ 0 h 1490438"/>
              <a:gd name="connsiteX0" fmla="*/ 0 w 1843353"/>
              <a:gd name="connsiteY0" fmla="*/ 8820 h 1490440"/>
              <a:gd name="connsiteX1" fmla="*/ 917267 w 1843353"/>
              <a:gd name="connsiteY1" fmla="*/ 1490438 h 1490440"/>
              <a:gd name="connsiteX2" fmla="*/ 1843353 w 1843353"/>
              <a:gd name="connsiteY2" fmla="*/ 0 h 149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53" h="1490440">
                <a:moveTo>
                  <a:pt x="0" y="8820"/>
                </a:moveTo>
                <a:cubicBezTo>
                  <a:pt x="139281" y="489990"/>
                  <a:pt x="335156" y="1488968"/>
                  <a:pt x="917267" y="1490438"/>
                </a:cubicBezTo>
                <a:cubicBezTo>
                  <a:pt x="1499378" y="1491908"/>
                  <a:pt x="1704440" y="403394"/>
                  <a:pt x="1843353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688474" y="2302190"/>
            <a:ext cx="984286" cy="951074"/>
            <a:chOff x="3187172" y="3352800"/>
            <a:chExt cx="737129" cy="712257"/>
          </a:xfrm>
        </p:grpSpPr>
        <p:sp>
          <p:nvSpPr>
            <p:cNvPr id="19" name="Oval 18"/>
            <p:cNvSpPr/>
            <p:nvPr/>
          </p:nvSpPr>
          <p:spPr>
            <a:xfrm>
              <a:off x="3187172" y="3886200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601" y="3352800"/>
              <a:ext cx="647700" cy="44450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 rot="18241462">
            <a:off x="10475541" y="2250439"/>
            <a:ext cx="183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L(</a:t>
            </a:r>
            <a:r>
              <a:rPr lang="en-US" sz="2800" dirty="0" err="1"/>
              <a:t>θ</a:t>
            </a:r>
            <a:r>
              <a:rPr lang="en-US" sz="2800" dirty="0"/>
              <a:t>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82712" y="2794403"/>
            <a:ext cx="22317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gradient = “slope”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4021195" y="1884342"/>
            <a:ext cx="1823243" cy="2982062"/>
            <a:chOff x="4021195" y="1884342"/>
            <a:chExt cx="1823243" cy="2982062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4021195" y="1884342"/>
              <a:ext cx="1823243" cy="29820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rot="3423314">
              <a:off x="4892557" y="4012139"/>
              <a:ext cx="80502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Slope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749687" y="4579034"/>
            <a:ext cx="286328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/>
              <a:t>Notice slope is negative</a:t>
            </a:r>
            <a:br>
              <a:rPr lang="en-US"/>
            </a:br>
            <a:r>
              <a:rPr lang="en-US"/>
              <a:t>and steep!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22148" y="1920138"/>
            <a:ext cx="14911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Initial Guess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05345" y="3266207"/>
            <a:ext cx="460254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Gradient points in parameter </a:t>
            </a:r>
            <a:br>
              <a:rPr lang="en-US" sz="2400"/>
            </a:br>
            <a:r>
              <a:rPr lang="en-US" sz="2400"/>
              <a:t>direction of </a:t>
            </a:r>
            <a:r>
              <a:rPr lang="en-US" sz="2400" dirty="0"/>
              <a:t>greatest increase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185487" y="2960103"/>
            <a:ext cx="54777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What if I want to decrease the loss?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224536" y="1757647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25912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1" grpId="0"/>
      <p:bldP spid="62" grpId="0"/>
      <p:bldP spid="68" grpId="0"/>
      <p:bldP spid="7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Intuition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72709" y="4201237"/>
            <a:ext cx="1584088" cy="825603"/>
            <a:chOff x="4058413" y="4090093"/>
            <a:chExt cx="1186320" cy="618292"/>
          </a:xfrm>
        </p:grpSpPr>
        <p:sp>
          <p:nvSpPr>
            <p:cNvPr id="6" name="TextBox 5"/>
            <p:cNvSpPr txBox="1"/>
            <p:nvPr/>
          </p:nvSpPr>
          <p:spPr>
            <a:xfrm>
              <a:off x="4058413" y="4431793"/>
              <a:ext cx="1186320" cy="276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Gradient = 0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674657" y="4090093"/>
              <a:ext cx="5945" cy="28778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>
            <a:stCxn id="19" idx="6"/>
          </p:cNvCxnSpPr>
          <p:nvPr/>
        </p:nvCxnSpPr>
        <p:spPr>
          <a:xfrm>
            <a:off x="2562473" y="2526402"/>
            <a:ext cx="5516402" cy="0"/>
          </a:xfrm>
          <a:prstGeom prst="line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" idx="2"/>
          </p:cNvCxnSpPr>
          <p:nvPr/>
        </p:nvCxnSpPr>
        <p:spPr>
          <a:xfrm flipH="1" flipV="1">
            <a:off x="4030102" y="3569890"/>
            <a:ext cx="3898682" cy="1719"/>
          </a:xfrm>
          <a:prstGeom prst="line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5" idx="6"/>
          </p:cNvCxnSpPr>
          <p:nvPr/>
        </p:nvCxnSpPr>
        <p:spPr>
          <a:xfrm>
            <a:off x="4170098" y="4201236"/>
            <a:ext cx="1425485" cy="0"/>
          </a:xfrm>
          <a:prstGeom prst="line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050688" y="3565875"/>
            <a:ext cx="1" cy="61442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5847" y="1495879"/>
            <a:ext cx="9869715" cy="5189232"/>
            <a:chOff x="2438400" y="3429000"/>
            <a:chExt cx="4202952" cy="22098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868271" y="3429000"/>
              <a:ext cx="0" cy="2209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438400" y="4957465"/>
              <a:ext cx="4038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4687" y="4876800"/>
              <a:ext cx="126665" cy="213748"/>
            </a:xfrm>
            <a:prstGeom prst="rect">
              <a:avLst/>
            </a:prstGeom>
          </p:spPr>
        </p:pic>
      </p:grpSp>
      <p:sp>
        <p:nvSpPr>
          <p:cNvPr id="16" name="Freeform 15"/>
          <p:cNvSpPr/>
          <p:nvPr/>
        </p:nvSpPr>
        <p:spPr>
          <a:xfrm>
            <a:off x="1946046" y="1648278"/>
            <a:ext cx="7469417" cy="2938787"/>
          </a:xfrm>
          <a:custGeom>
            <a:avLst/>
            <a:gdLst>
              <a:gd name="connsiteX0" fmla="*/ 0 w 1843353"/>
              <a:gd name="connsiteY0" fmla="*/ 8820 h 1495386"/>
              <a:gd name="connsiteX1" fmla="*/ 361615 w 1843353"/>
              <a:gd name="connsiteY1" fmla="*/ 1208225 h 1495386"/>
              <a:gd name="connsiteX2" fmla="*/ 837888 w 1843353"/>
              <a:gd name="connsiteY2" fmla="*/ 1490439 h 1495386"/>
              <a:gd name="connsiteX3" fmla="*/ 1296521 w 1843353"/>
              <a:gd name="connsiteY3" fmla="*/ 1269960 h 1495386"/>
              <a:gd name="connsiteX4" fmla="*/ 1843353 w 1843353"/>
              <a:gd name="connsiteY4" fmla="*/ 0 h 1495386"/>
              <a:gd name="connsiteX0" fmla="*/ 0 w 1843353"/>
              <a:gd name="connsiteY0" fmla="*/ 8820 h 1566210"/>
              <a:gd name="connsiteX1" fmla="*/ 361615 w 1843353"/>
              <a:gd name="connsiteY1" fmla="*/ 1208225 h 1566210"/>
              <a:gd name="connsiteX2" fmla="*/ 837888 w 1843353"/>
              <a:gd name="connsiteY2" fmla="*/ 1490439 h 1566210"/>
              <a:gd name="connsiteX3" fmla="*/ 1843353 w 1843353"/>
              <a:gd name="connsiteY3" fmla="*/ 0 h 156621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509232"/>
              <a:gd name="connsiteX1" fmla="*/ 837888 w 1843353"/>
              <a:gd name="connsiteY1" fmla="*/ 1490439 h 1509232"/>
              <a:gd name="connsiteX2" fmla="*/ 1843353 w 1843353"/>
              <a:gd name="connsiteY2" fmla="*/ 0 h 1509232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38"/>
              <a:gd name="connsiteX1" fmla="*/ 908447 w 1843353"/>
              <a:gd name="connsiteY1" fmla="*/ 1490438 h 1490438"/>
              <a:gd name="connsiteX2" fmla="*/ 1843353 w 1843353"/>
              <a:gd name="connsiteY2" fmla="*/ 0 h 1490438"/>
              <a:gd name="connsiteX0" fmla="*/ 0 w 1843353"/>
              <a:gd name="connsiteY0" fmla="*/ 8820 h 1490440"/>
              <a:gd name="connsiteX1" fmla="*/ 917267 w 1843353"/>
              <a:gd name="connsiteY1" fmla="*/ 1490438 h 1490440"/>
              <a:gd name="connsiteX2" fmla="*/ 1843353 w 1843353"/>
              <a:gd name="connsiteY2" fmla="*/ 0 h 149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53" h="1490440">
                <a:moveTo>
                  <a:pt x="0" y="8820"/>
                </a:moveTo>
                <a:cubicBezTo>
                  <a:pt x="139281" y="489990"/>
                  <a:pt x="335156" y="1488968"/>
                  <a:pt x="917267" y="1490438"/>
                </a:cubicBezTo>
                <a:cubicBezTo>
                  <a:pt x="1499378" y="1491908"/>
                  <a:pt x="1704440" y="403394"/>
                  <a:pt x="1843353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054483" y="2508060"/>
            <a:ext cx="1" cy="108910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323646" y="1694741"/>
            <a:ext cx="984286" cy="951074"/>
            <a:chOff x="3187172" y="3352800"/>
            <a:chExt cx="737129" cy="712257"/>
          </a:xfrm>
        </p:grpSpPr>
        <p:sp>
          <p:nvSpPr>
            <p:cNvPr id="19" name="Oval 18"/>
            <p:cNvSpPr/>
            <p:nvPr/>
          </p:nvSpPr>
          <p:spPr>
            <a:xfrm>
              <a:off x="3187172" y="3886200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601" y="3352800"/>
              <a:ext cx="647700" cy="4445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928784" y="2891639"/>
            <a:ext cx="1081233" cy="799383"/>
            <a:chOff x="5545447" y="3765425"/>
            <a:chExt cx="809732" cy="598656"/>
          </a:xfrm>
        </p:grpSpPr>
        <p:sp>
          <p:nvSpPr>
            <p:cNvPr id="22" name="Oval 21"/>
            <p:cNvSpPr/>
            <p:nvPr/>
          </p:nvSpPr>
          <p:spPr>
            <a:xfrm>
              <a:off x="5545447" y="4185224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7479" y="3765425"/>
              <a:ext cx="647700" cy="4445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041176" y="4053320"/>
            <a:ext cx="1128922" cy="593540"/>
            <a:chOff x="3040754" y="4219398"/>
            <a:chExt cx="845446" cy="444500"/>
          </a:xfrm>
        </p:grpSpPr>
        <p:sp>
          <p:nvSpPr>
            <p:cNvPr id="25" name="Oval 24"/>
            <p:cNvSpPr/>
            <p:nvPr/>
          </p:nvSpPr>
          <p:spPr>
            <a:xfrm>
              <a:off x="3707343" y="42407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0754" y="4219398"/>
              <a:ext cx="647700" cy="444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485586" y="3901703"/>
            <a:ext cx="1102847" cy="799291"/>
            <a:chOff x="4572000" y="3973414"/>
            <a:chExt cx="825919" cy="598586"/>
          </a:xfrm>
        </p:grpSpPr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219" y="3973414"/>
              <a:ext cx="647700" cy="444500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4572000" y="43931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614107" y="5828592"/>
            <a:ext cx="612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Simple, fast, and works well in high dimensions.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180" y="4377092"/>
            <a:ext cx="1944523" cy="58169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502687" y="2205018"/>
            <a:ext cx="121860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-gradient</a:t>
            </a:r>
          </a:p>
        </p:txBody>
      </p:sp>
      <p:sp>
        <p:nvSpPr>
          <p:cNvPr id="33" name="TextBox 32"/>
          <p:cNvSpPr txBox="1"/>
          <p:nvPr/>
        </p:nvSpPr>
        <p:spPr>
          <a:xfrm rot="18241462">
            <a:off x="8302956" y="1194127"/>
            <a:ext cx="183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L(</a:t>
            </a:r>
            <a:r>
              <a:rPr lang="en-US" sz="2800" dirty="0" err="1"/>
              <a:t>θ</a:t>
            </a:r>
            <a:r>
              <a:rPr lang="en-US" sz="2800" dirty="0"/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39541" y="1537519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3600" y="2633391"/>
            <a:ext cx="27526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How far should we go?</a:t>
            </a:r>
          </a:p>
        </p:txBody>
      </p:sp>
    </p:spTree>
    <p:extLst>
      <p:ext uri="{BB962C8B-B14F-4D97-AF65-F5344CB8AC3E}">
        <p14:creationId xmlns:p14="http://schemas.microsoft.com/office/powerpoint/2010/main" val="213840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991"/>
            <a:ext cx="10515600" cy="1704747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1306286" y="1646238"/>
            <a:ext cx="9898744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4627" y="2600264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07" y="1845553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6258" y="1849542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1761" y="3523372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8" y="3277992"/>
            <a:ext cx="759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72E07D3-5D66-8E4C-9319-68FD1AF73054}"/>
              </a:ext>
            </a:extLst>
          </p:cNvPr>
          <p:cNvGrpSpPr/>
          <p:nvPr/>
        </p:nvGrpSpPr>
        <p:grpSpPr>
          <a:xfrm>
            <a:off x="-503484" y="2119991"/>
            <a:ext cx="12826129" cy="4890408"/>
            <a:chOff x="-121436" y="1107621"/>
            <a:chExt cx="11998173" cy="45747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A9B784-3E6B-A944-8569-732CE64E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21436" y="1107621"/>
              <a:ext cx="7116233" cy="45747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E7DC7A-4992-A840-9150-367D0B6B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0504" y="1107621"/>
              <a:ext cx="7116233" cy="4574721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13B5B0FD-B4CB-F544-8F40-C8931FE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Solution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5EE542C-9983-2B48-A31C-A7900223B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Orange line is path taken by gradient descent</a:t>
            </a:r>
          </a:p>
          <a:p>
            <a:pPr lvl="1"/>
            <a:r>
              <a:rPr lang="en-US" dirty="0"/>
              <a:t>Contours are from loss on two parameter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D0659-B3B9-FC4B-838C-32AE43A196CE}"/>
              </a:ext>
            </a:extLst>
          </p:cNvPr>
          <p:cNvSpPr txBox="1"/>
          <p:nvPr/>
        </p:nvSpPr>
        <p:spPr>
          <a:xfrm>
            <a:off x="5901561" y="3407229"/>
            <a:ext cx="21868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Overshooting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7F13F-064F-B44C-99D5-DAAEBF3B0D4A}"/>
              </a:ext>
            </a:extLst>
          </p:cNvPr>
          <p:cNvSpPr txBox="1"/>
          <p:nvPr/>
        </p:nvSpPr>
        <p:spPr>
          <a:xfrm>
            <a:off x="682734" y="3320143"/>
            <a:ext cx="284404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“Good” Step Sizes</a:t>
            </a:r>
          </a:p>
        </p:txBody>
      </p:sp>
    </p:spTree>
    <p:extLst>
      <p:ext uri="{BB962C8B-B14F-4D97-AF65-F5344CB8AC3E}">
        <p14:creationId xmlns:p14="http://schemas.microsoft.com/office/powerpoint/2010/main" val="376501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C3CC-138B-D94A-8225-12CF1186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format?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09A3C-5CE2-C74A-898B-7C9CAA69F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format as the midterm: </a:t>
            </a:r>
            <a:r>
              <a:rPr lang="en-US" i="1" dirty="0"/>
              <a:t>largely </a:t>
            </a:r>
            <a:r>
              <a:rPr lang="en-US" b="1" i="1" dirty="0"/>
              <a:t>multiple choice</a:t>
            </a:r>
            <a:r>
              <a:rPr lang="en-US" i="1" dirty="0"/>
              <a:t> and </a:t>
            </a:r>
            <a:r>
              <a:rPr lang="en-US" b="1" i="1" dirty="0"/>
              <a:t>very short answer</a:t>
            </a:r>
          </a:p>
          <a:p>
            <a:r>
              <a:rPr lang="en-US" dirty="0"/>
              <a:t>You </a:t>
            </a:r>
            <a:r>
              <a:rPr lang="en-US" b="1" dirty="0"/>
              <a:t>will</a:t>
            </a:r>
            <a:r>
              <a:rPr lang="en-US" dirty="0"/>
              <a:t> </a:t>
            </a:r>
            <a:r>
              <a:rPr lang="en-US" b="1" dirty="0"/>
              <a:t>not</a:t>
            </a:r>
            <a:r>
              <a:rPr lang="en-US" dirty="0"/>
              <a:t> need to write long programs </a:t>
            </a:r>
          </a:p>
          <a:p>
            <a:r>
              <a:rPr lang="en-US" dirty="0"/>
              <a:t>You </a:t>
            </a:r>
            <a:r>
              <a:rPr lang="en-US" b="1" dirty="0"/>
              <a:t>will need </a:t>
            </a:r>
            <a:r>
              <a:rPr lang="en-US" dirty="0"/>
              <a:t>to read Python, SQL, and Regular expressions (find bugs, explain what they do, match with output …)</a:t>
            </a:r>
          </a:p>
          <a:p>
            <a:r>
              <a:rPr lang="en-US" dirty="0"/>
              <a:t>For Python APIs and Regex syntax we will provide a </a:t>
            </a:r>
            <a:r>
              <a:rPr lang="en-US" b="1" dirty="0"/>
              <a:t>reference sheet</a:t>
            </a:r>
            <a:r>
              <a:rPr lang="en-US" dirty="0"/>
              <a:t> (same as midterm).</a:t>
            </a:r>
          </a:p>
        </p:txBody>
      </p:sp>
    </p:spTree>
    <p:extLst>
      <p:ext uri="{BB962C8B-B14F-4D97-AF65-F5344CB8AC3E}">
        <p14:creationId xmlns:p14="http://schemas.microsoft.com/office/powerpoint/2010/main" val="35076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</a:t>
            </a:r>
            <a:r>
              <a:rPr lang="en-US" b="1" dirty="0"/>
              <a:t>expensive to compute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5507719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2642557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2314009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5229680"/>
            <a:ext cx="5943600" cy="106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5E1DB-DC7D-F14A-8A4B-850700FCC4FD}"/>
              </a:ext>
            </a:extLst>
          </p:cNvPr>
          <p:cNvSpPr txBox="1"/>
          <p:nvPr/>
        </p:nvSpPr>
        <p:spPr>
          <a:xfrm>
            <a:off x="8701574" y="104867"/>
            <a:ext cx="338265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This came after the Midterm </a:t>
            </a:r>
            <a:br>
              <a:rPr lang="en-US" dirty="0"/>
            </a:br>
            <a:r>
              <a:rPr lang="en-US" dirty="0"/>
              <a:t>but is reviewed here </a:t>
            </a:r>
            <a:br>
              <a:rPr lang="en-US" dirty="0"/>
            </a:br>
            <a:r>
              <a:rPr lang="en-US" dirty="0"/>
              <a:t>because it makes sense.</a:t>
            </a:r>
          </a:p>
        </p:txBody>
      </p:sp>
    </p:spTree>
    <p:extLst>
      <p:ext uri="{BB962C8B-B14F-4D97-AF65-F5344CB8AC3E}">
        <p14:creationId xmlns:p14="http://schemas.microsoft.com/office/powerpoint/2010/main" val="23703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3696154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370591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1490890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-1374272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-1702820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1212851"/>
            <a:ext cx="5943600" cy="10668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096000" y="2701910"/>
            <a:ext cx="3157267" cy="1011305"/>
          </a:xfrm>
          <a:prstGeom prst="wedgeRoundRectCallout">
            <a:avLst>
              <a:gd name="adj1" fmla="val -61910"/>
              <a:gd name="adj2" fmla="val -9088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</a:t>
            </a:r>
            <a:br>
              <a:rPr lang="en-US" sz="2400" dirty="0"/>
            </a:br>
            <a:r>
              <a:rPr lang="en-US" sz="2400" dirty="0"/>
              <a:t>of records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01962" y="2682267"/>
            <a:ext cx="1429658" cy="1011305"/>
          </a:xfrm>
          <a:prstGeom prst="wedgeRoundRectCallout">
            <a:avLst>
              <a:gd name="adj1" fmla="val 43680"/>
              <a:gd name="adj2" fmla="val -8245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Batch</a:t>
            </a:r>
          </a:p>
          <a:p>
            <a:pPr algn="ctr"/>
            <a:r>
              <a:rPr lang="en-US" sz="2400" dirty="0"/>
              <a:t>Size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947093"/>
            <a:ext cx="10515600" cy="271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reasonable estimator for the gradient</a:t>
            </a:r>
          </a:p>
          <a:p>
            <a:pPr lvl="1"/>
            <a:r>
              <a:rPr lang="en-US" dirty="0"/>
              <a:t>Unbiased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Often batch size is one! (why is this helpful)</a:t>
            </a:r>
          </a:p>
          <a:p>
            <a:pPr lvl="1"/>
            <a:r>
              <a:rPr lang="en-US" dirty="0"/>
              <a:t>Fast to compute!</a:t>
            </a:r>
          </a:p>
          <a:p>
            <a:r>
              <a:rPr lang="en-US" dirty="0"/>
              <a:t>A key ingredient in the recent success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70127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996043" y="1061357"/>
            <a:ext cx="10531928" cy="37439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8056" y="1924081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4" y="1266430"/>
            <a:ext cx="1257300" cy="44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6015" y="1270419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3266229"/>
            <a:ext cx="9271000" cy="138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86" y="4950475"/>
            <a:ext cx="6654800" cy="125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396" y="5018452"/>
            <a:ext cx="251703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Decomposable</a:t>
            </a:r>
          </a:p>
          <a:p>
            <a:pPr algn="r"/>
            <a:r>
              <a:rPr lang="en-US" sz="2400" dirty="0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0886" y="6327942"/>
            <a:ext cx="85026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Loss can </a:t>
            </a:r>
            <a:r>
              <a:rPr lang="en-US" sz="2400"/>
              <a:t>be written as a sum of the loss on each record.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728737"/>
            <a:ext cx="6134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0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202065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𝜏 from 0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91540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𝜏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5166333"/>
              <a:ext cx="9271000" cy="1384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81" y="1665749"/>
            <a:ext cx="8058663" cy="12424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90471" y="3264577"/>
            <a:ext cx="318407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Similar Algorithms</a:t>
            </a:r>
          </a:p>
        </p:txBody>
      </p:sp>
    </p:spTree>
    <p:extLst>
      <p:ext uri="{BB962C8B-B14F-4D97-AF65-F5344CB8AC3E}">
        <p14:creationId xmlns:p14="http://schemas.microsoft.com/office/powerpoint/2010/main" val="243554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V="1">
            <a:off x="4119879" y="3770779"/>
            <a:ext cx="197621" cy="65268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 flipV="1">
            <a:off x="4314001" y="3351045"/>
            <a:ext cx="468374" cy="45424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777635" y="3176395"/>
            <a:ext cx="436916" cy="19992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V="1">
            <a:off x="5211310" y="3096547"/>
            <a:ext cx="353017" cy="9409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>
            <a:off x="5553349" y="3096547"/>
            <a:ext cx="399776" cy="14737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 flipV="1">
            <a:off x="5912450" y="3046698"/>
            <a:ext cx="359324" cy="64586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6226409" y="3011241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 flipV="1">
            <a:off x="6515010" y="2963840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168 -0.10486 " pathEditMode="relative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 -0.10486 L 0.05169 -0.1673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6736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11524 -0.20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24 -0.20856 C 0.12526 -0.20764 0.13542 -0.20648 0.14493 -0.20741 C 0.1543 -0.2081 0.17188 -0.21342 0.17188 -0.21319 C 0.18021 -0.21528 0.18698 -0.21574 0.1948 -0.21829 C 0.20261 -0.2206 0.21055 -0.2243 0.21849 -0.22778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17970"/>
            <a:ext cx="10801350" cy="1325563"/>
          </a:xfrm>
        </p:spPr>
        <p:txBody>
          <a:bodyPr/>
          <a:lstStyle/>
          <a:p>
            <a:r>
              <a:rPr lang="en-US" b="1" dirty="0"/>
              <a:t>Stochastic</a:t>
            </a:r>
            <a:r>
              <a:rPr lang="en-US" dirty="0"/>
              <a:t> Gradient </a:t>
            </a:r>
            <a:br>
              <a:rPr lang="en-US" dirty="0"/>
            </a:br>
            <a:r>
              <a:rPr lang="en-US" dirty="0"/>
              <a:t>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H="1" flipV="1">
            <a:off x="3487880" y="3395125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>
            <a:off x="3475160" y="3400345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932049" y="3180460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H="1" flipV="1">
            <a:off x="4706272" y="3148327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 flipV="1">
            <a:off x="4724103" y="2842061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>
            <a:off x="5387536" y="2863954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5990017" y="2752289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>
            <a:off x="6150932" y="2752289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-0.05091 -0.16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91 -0.16736 L 0.06797 -0.114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97 -0.11458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05169 -0.197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9745 C 0.06784 -0.21991 0.08437 -0.24259 0.10091 -0.24028 C 0.11797 -0.23773 0.14219 -0.1838 0.15195 -0.1831 C 0.16159 -0.18218 0.15794 -0.23495 0.16588 -0.25139 C 0.17708 -0.25579 0.19857 -0.24213 0.21992 -0.22569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Random Variables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(Right after the midterm)</a:t>
            </a:r>
          </a:p>
        </p:txBody>
      </p:sp>
    </p:spTree>
    <p:extLst>
      <p:ext uri="{BB962C8B-B14F-4D97-AF65-F5344CB8AC3E}">
        <p14:creationId xmlns:p14="http://schemas.microsoft.com/office/powerpoint/2010/main" val="9996805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1844-0C77-6042-8B4B-0FF9077A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E6AC5-C32B-D24D-B545-70A5E71B5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Probability Mass Function</a:t>
            </a:r>
            <a:r>
              <a:rPr lang="en-US" dirty="0"/>
              <a:t> (</a:t>
            </a:r>
            <a:r>
              <a:rPr lang="en-US" i="1" dirty="0"/>
              <a:t>Discrete Distribution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probability a variable will take on a particular value</a:t>
            </a:r>
          </a:p>
          <a:p>
            <a:r>
              <a:rPr lang="en-US" b="1" dirty="0"/>
              <a:t>Probability Density Function</a:t>
            </a:r>
            <a:r>
              <a:rPr lang="en-US" dirty="0"/>
              <a:t> (</a:t>
            </a:r>
            <a:r>
              <a:rPr lang="en-US" i="1" dirty="0"/>
              <a:t>Continuous Distributions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probability a variable takes on a range of values.</a:t>
            </a:r>
          </a:p>
          <a:p>
            <a:pPr lvl="1"/>
            <a:r>
              <a:rPr lang="en-US" dirty="0"/>
              <a:t>Not covered … </a:t>
            </a:r>
            <a:r>
              <a:rPr lang="en-US" i="1" dirty="0"/>
              <a:t>here there be dragons</a:t>
            </a:r>
          </a:p>
          <a:p>
            <a:r>
              <a:rPr lang="en-US" b="1" dirty="0"/>
              <a:t>Expectation</a:t>
            </a:r>
          </a:p>
          <a:p>
            <a:pPr lvl="1"/>
            <a:r>
              <a:rPr lang="en-US" dirty="0"/>
              <a:t>The average value the variable takes (the mean)</a:t>
            </a:r>
          </a:p>
          <a:p>
            <a:r>
              <a:rPr lang="en-US" b="1" dirty="0"/>
              <a:t>Variance</a:t>
            </a:r>
          </a:p>
          <a:p>
            <a:pPr lvl="1"/>
            <a:r>
              <a:rPr lang="en-US" dirty="0"/>
              <a:t>The spread of the variable about the mean</a:t>
            </a:r>
          </a:p>
        </p:txBody>
      </p:sp>
    </p:spTree>
    <p:extLst>
      <p:ext uri="{BB962C8B-B14F-4D97-AF65-F5344CB8AC3E}">
        <p14:creationId xmlns:p14="http://schemas.microsoft.com/office/powerpoint/2010/main" val="124170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261300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3548015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600" dirty="0"/>
          </a:p>
          <a:p>
            <a:pPr marL="14287" indent="0">
              <a:buNone/>
            </a:pPr>
            <a:endParaRPr lang="en-US" sz="1200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55" y="2472337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40" y="4278382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454974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261300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D8D12-9E55-0547-8C0D-215F1C83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434" y="5676460"/>
            <a:ext cx="3454400" cy="406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4C8EEDE-B1E4-AD43-BD27-6000DB0BD79C}"/>
              </a:ext>
            </a:extLst>
          </p:cNvPr>
          <p:cNvSpPr/>
          <p:nvPr/>
        </p:nvSpPr>
        <p:spPr>
          <a:xfrm>
            <a:off x="759619" y="5616244"/>
            <a:ext cx="634981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If X and Y are independent then </a:t>
            </a:r>
          </a:p>
        </p:txBody>
      </p:sp>
    </p:spTree>
    <p:extLst>
      <p:ext uri="{BB962C8B-B14F-4D97-AF65-F5344CB8AC3E}">
        <p14:creationId xmlns:p14="http://schemas.microsoft.com/office/powerpoint/2010/main" val="339959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38412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1325563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250363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403095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5609782"/>
            <a:ext cx="6680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4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0C61-4377-5C4B-9996-992FE088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covered on the final?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8725-32AD-0E42-9B24-2DCB28F08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Everything!</a:t>
            </a:r>
          </a:p>
          <a:p>
            <a:pPr marL="14287" indent="0">
              <a:buNone/>
            </a:pPr>
            <a:r>
              <a:rPr lang="en-US" dirty="0"/>
              <a:t>	… except Apache Spark </a:t>
            </a:r>
            <a:r>
              <a:rPr lang="en-US" dirty="0">
                <a:sym typeface="Wingdings" pitchFamily="2" charset="2"/>
              </a:rPr>
              <a:t> [which I really like]</a:t>
            </a:r>
          </a:p>
          <a:p>
            <a:pPr marL="14287" indent="0">
              <a:buNone/>
            </a:pPr>
            <a:r>
              <a:rPr lang="en-US" dirty="0">
                <a:sym typeface="Wingdings" pitchFamily="2" charset="2"/>
              </a:rPr>
              <a:t>	… but you should know MapReduce concepts 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This includes material before the midterm. (Review the midterm!)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This exam review covers material up to the midterm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Thursday will cover material after the midterm</a:t>
            </a:r>
          </a:p>
          <a:p>
            <a:pPr>
              <a:buFont typeface="Wingdings" pitchFamily="2" charset="2"/>
              <a:buChar char="Ø"/>
            </a:pPr>
            <a:endParaRPr lang="en-US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2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47357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1055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-1148007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3006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155738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3136212"/>
            <a:ext cx="6680200" cy="469900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3812953"/>
            <a:ext cx="10515600" cy="294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Deviation (easier to interpret units)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Useful identity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19" y="4502054"/>
            <a:ext cx="4051300" cy="571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519" y="6038611"/>
            <a:ext cx="4965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0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Random Variable (Bernoulli)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4114"/>
            <a:ext cx="10515600" cy="4282849"/>
          </a:xfrm>
        </p:spPr>
        <p:txBody>
          <a:bodyPr/>
          <a:lstStyle/>
          <a:p>
            <a:r>
              <a:rPr lang="en-US" dirty="0"/>
              <a:t>Takes on two values (e.g., (0,1), (heads, tails)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Characterized by probability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Expected Value: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519060" y="3179672"/>
          <a:ext cx="3456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2581271"/>
            <a:ext cx="36576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939064"/>
            <a:ext cx="10058400" cy="52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A88BE-F4DB-CA44-B2B4-5A33A01E8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4579257"/>
            <a:ext cx="5981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7B9-26AA-0C47-B83C-FDA0B3EE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6DB63-6735-974E-9212-2342CCEC1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0864" y="2594659"/>
            <a:ext cx="2023872" cy="224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3984B-42CD-0E40-B712-1026483F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12" y="2292096"/>
            <a:ext cx="2895600" cy="2895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595E83-6741-0B42-9925-0F112E62ADAD}"/>
              </a:ext>
            </a:extLst>
          </p:cNvPr>
          <p:cNvSpPr/>
          <p:nvPr/>
        </p:nvSpPr>
        <p:spPr>
          <a:xfrm>
            <a:off x="5084064" y="3279648"/>
            <a:ext cx="1550684" cy="7680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6520B-050E-7A4B-B84A-51445E1C7106}"/>
              </a:ext>
            </a:extLst>
          </p:cNvPr>
          <p:cNvSpPr txBox="1"/>
          <p:nvPr/>
        </p:nvSpPr>
        <p:spPr>
          <a:xfrm>
            <a:off x="3233526" y="5748703"/>
            <a:ext cx="52517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The focus of the next few lectures.</a:t>
            </a:r>
          </a:p>
        </p:txBody>
      </p:sp>
    </p:spTree>
    <p:extLst>
      <p:ext uri="{BB962C8B-B14F-4D97-AF65-F5344CB8AC3E}">
        <p14:creationId xmlns:p14="http://schemas.microsoft.com/office/powerpoint/2010/main" val="41280897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56A7-1A2E-0846-BF17-805DD0F1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DDE2-BF26-BB42-AA7F-3FD350C6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74479"/>
          </a:xfrm>
        </p:spPr>
        <p:txBody>
          <a:bodyPr/>
          <a:lstStyle/>
          <a:p>
            <a:r>
              <a:rPr lang="en-US" dirty="0"/>
              <a:t>I like to eat </a:t>
            </a:r>
            <a:r>
              <a:rPr lang="en-US" dirty="0" err="1"/>
              <a:t>shishito</a:t>
            </a:r>
            <a:r>
              <a:rPr lang="en-US" dirty="0"/>
              <a:t> peppers</a:t>
            </a:r>
            <a:endParaRPr lang="en-US" b="1" i="1" dirty="0"/>
          </a:p>
          <a:p>
            <a:r>
              <a:rPr lang="en-US" dirty="0"/>
              <a:t>Usually they are not too spicy …</a:t>
            </a:r>
          </a:p>
          <a:p>
            <a:pPr lvl="1"/>
            <a:r>
              <a:rPr lang="en-US" dirty="0"/>
              <a:t>but occasionally you get unlucky (or lucky)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C5C2E-07DE-134B-8BFD-E8793B87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18" y="158386"/>
            <a:ext cx="3811978" cy="2541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109EC-27A7-264B-9670-E0F21DC38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6" y="3611473"/>
            <a:ext cx="2680728" cy="21762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795EE-D386-2D49-8B87-CE531DCF6979}"/>
              </a:ext>
            </a:extLst>
          </p:cNvPr>
          <p:cNvSpPr txBox="1">
            <a:spLocks/>
          </p:cNvSpPr>
          <p:nvPr/>
        </p:nvSpPr>
        <p:spPr>
          <a:xfrm>
            <a:off x="3638797" y="3712351"/>
            <a:ext cx="8248403" cy="2367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Supposed we </a:t>
            </a:r>
            <a:r>
              <a:rPr lang="en-US" b="1" dirty="0"/>
              <a:t>sample </a:t>
            </a:r>
            <a:r>
              <a:rPr lang="en-US" b="1" i="1" dirty="0"/>
              <a:t>n</a:t>
            </a:r>
            <a:r>
              <a:rPr lang="en-US" b="1" dirty="0"/>
              <a:t> peppers </a:t>
            </a:r>
            <a:r>
              <a:rPr lang="en-US" dirty="0"/>
              <a:t>at random from the </a:t>
            </a:r>
            <a:r>
              <a:rPr lang="en-US" b="1" dirty="0"/>
              <a:t>population of all </a:t>
            </a:r>
            <a:r>
              <a:rPr lang="en-US" b="1" dirty="0" err="1"/>
              <a:t>shishito</a:t>
            </a:r>
            <a:r>
              <a:rPr lang="en-US" b="1" dirty="0"/>
              <a:t> peppers</a:t>
            </a:r>
          </a:p>
          <a:p>
            <a:pPr lvl="1"/>
            <a:r>
              <a:rPr lang="en-US" dirty="0"/>
              <a:t>can we do this in practice?</a:t>
            </a:r>
          </a:p>
          <a:p>
            <a:pPr lvl="1"/>
            <a:r>
              <a:rPr lang="en-US" dirty="0"/>
              <a:t>Difficult!  Maybe cluster sample farms? </a:t>
            </a:r>
          </a:p>
          <a:p>
            <a:r>
              <a:rPr lang="en-US" i="1" dirty="0"/>
              <a:t>What can our sample tell us about the population?</a:t>
            </a:r>
          </a:p>
        </p:txBody>
      </p:sp>
    </p:spTree>
    <p:extLst>
      <p:ext uri="{BB962C8B-B14F-4D97-AF65-F5344CB8AC3E}">
        <p14:creationId xmlns:p14="http://schemas.microsoft.com/office/powerpoint/2010/main" val="208886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073" y="470422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5307102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5401799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</p:spTree>
    <p:extLst>
      <p:ext uri="{BB962C8B-B14F-4D97-AF65-F5344CB8AC3E}">
        <p14:creationId xmlns:p14="http://schemas.microsoft.com/office/powerpoint/2010/main" val="292011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405291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900341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073" y="978257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1581136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1675833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2924049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925" y="3813414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5339612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</p:spTree>
    <p:extLst>
      <p:ext uri="{BB962C8B-B14F-4D97-AF65-F5344CB8AC3E}">
        <p14:creationId xmlns:p14="http://schemas.microsoft.com/office/powerpoint/2010/main" val="1528138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7028708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523758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61" y="55981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-2042281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-1947584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-699368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01" y="189997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1716195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0C8A2-AFC0-934A-8ADF-F2CA70A7FE3B}"/>
              </a:ext>
            </a:extLst>
          </p:cNvPr>
          <p:cNvSpPr/>
          <p:nvPr/>
        </p:nvSpPr>
        <p:spPr>
          <a:xfrm>
            <a:off x="6152973" y="435836"/>
            <a:ext cx="5876732" cy="632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BE3007-BF09-3742-B17D-FBE68D3ED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402" y="2627247"/>
            <a:ext cx="28067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66526E-132E-CE42-AC93-DC8C3BA6F9AB}"/>
              </a:ext>
            </a:extLst>
          </p:cNvPr>
          <p:cNvSpPr txBox="1"/>
          <p:nvPr/>
        </p:nvSpPr>
        <p:spPr>
          <a:xfrm>
            <a:off x="8212205" y="2291023"/>
            <a:ext cx="159836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F13047-483B-8D46-9E33-DC526CC2A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829" y="4097123"/>
            <a:ext cx="2806700" cy="1257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DD4D16-8762-554A-B1FD-8D5AEF4037C8}"/>
              </a:ext>
            </a:extLst>
          </p:cNvPr>
          <p:cNvSpPr txBox="1"/>
          <p:nvPr/>
        </p:nvSpPr>
        <p:spPr>
          <a:xfrm>
            <a:off x="6518799" y="4289214"/>
            <a:ext cx="200869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Let 𝜇 be the expected value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for all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0D1B29-5CFC-D94B-9FFE-A7B58BB96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204" y="5708234"/>
            <a:ext cx="749300" cy="381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ACB406-4081-3042-B6AC-7E6F812A428F}"/>
              </a:ext>
            </a:extLst>
          </p:cNvPr>
          <p:cNvSpPr txBox="1"/>
          <p:nvPr/>
        </p:nvSpPr>
        <p:spPr>
          <a:xfrm>
            <a:off x="4422782" y="5617211"/>
            <a:ext cx="34603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For the </a:t>
            </a:r>
            <a:r>
              <a:rPr lang="en-US" dirty="0" err="1">
                <a:solidFill>
                  <a:srgbClr val="7030A0"/>
                </a:solidFill>
              </a:rPr>
              <a:t>shishito</a:t>
            </a:r>
            <a:r>
              <a:rPr lang="en-US" dirty="0">
                <a:solidFill>
                  <a:srgbClr val="7030A0"/>
                </a:solidFill>
              </a:rPr>
              <a:t> peppers setting we have 𝜇 = </a:t>
            </a:r>
            <a:r>
              <a:rPr lang="en-US" i="1" dirty="0">
                <a:solidFill>
                  <a:srgbClr val="7030A0"/>
                </a:solidFill>
              </a:rPr>
              <a:t>p</a:t>
            </a:r>
            <a:r>
              <a:rPr lang="en-US" dirty="0">
                <a:solidFill>
                  <a:srgbClr val="7030A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0B57D-E5D4-FB4B-97F1-149A6EBCCCCB}"/>
              </a:ext>
            </a:extLst>
          </p:cNvPr>
          <p:cNvSpPr txBox="1"/>
          <p:nvPr/>
        </p:nvSpPr>
        <p:spPr>
          <a:xfrm>
            <a:off x="7883163" y="5178004"/>
            <a:ext cx="4133390" cy="145317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2880" tIns="91440" rIns="182880" bIns="91440" rtlCol="0">
            <a:noAutofit/>
          </a:bodyPr>
          <a:lstStyle/>
          <a:p>
            <a:r>
              <a:rPr lang="en-US" sz="2400" dirty="0"/>
              <a:t>The expected value of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b="1" dirty="0"/>
              <a:t>sample mean </a:t>
            </a:r>
            <a:r>
              <a:rPr lang="en-US" sz="2400" dirty="0"/>
              <a:t>is 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b="1" dirty="0"/>
              <a:t>population mean!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99A6FF-B09F-CE48-986B-A8CD612B58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983" y="2981304"/>
            <a:ext cx="990600" cy="482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88889B-AB95-A542-80CF-AA4BA9CA9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4804" y="2615135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7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7028708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523758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61" y="55981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-2042281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-1947584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-699368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01" y="189997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1716195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0C8A2-AFC0-934A-8ADF-F2CA70A7FE3B}"/>
              </a:ext>
            </a:extLst>
          </p:cNvPr>
          <p:cNvSpPr/>
          <p:nvPr/>
        </p:nvSpPr>
        <p:spPr>
          <a:xfrm>
            <a:off x="6152973" y="435836"/>
            <a:ext cx="5876732" cy="632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F13047-483B-8D46-9E33-DC526CC2A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111" y="2593954"/>
            <a:ext cx="2806700" cy="1257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99A6FF-B09F-CE48-986B-A8CD612B5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653" y="2981304"/>
            <a:ext cx="990600" cy="482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8F15B21-4D72-2445-B14B-20373E85E392}"/>
              </a:ext>
            </a:extLst>
          </p:cNvPr>
          <p:cNvSpPr/>
          <p:nvPr/>
        </p:nvSpPr>
        <p:spPr>
          <a:xfrm>
            <a:off x="838200" y="4131758"/>
            <a:ext cx="9662962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an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unbiased estimator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of the population mean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E2576-CD19-6545-BE89-C8CAA288085C}"/>
              </a:ext>
            </a:extLst>
          </p:cNvPr>
          <p:cNvSpPr txBox="1"/>
          <p:nvPr/>
        </p:nvSpPr>
        <p:spPr>
          <a:xfrm>
            <a:off x="3360410" y="5419219"/>
            <a:ext cx="107112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/>
              <a:t>Bias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62B313-E9F0-F340-A061-A1A24E6CF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039" y="5455902"/>
            <a:ext cx="3792443" cy="6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7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21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C27A7-4349-474E-8C01-B90AC8FE8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97" y="5598513"/>
            <a:ext cx="14097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AE197-411E-1740-AD2A-5064E1E9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0" y="5219260"/>
            <a:ext cx="30988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7EE3E4-B803-654F-9DB6-02096B0E0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779" y="3590091"/>
            <a:ext cx="9906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739C73-93B5-A74E-8DC2-9A7F64DCC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600" y="3223922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0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827216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09743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-3428196"/>
            <a:ext cx="26924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76923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69DA0-0B7D-C244-BD6D-6EC41FC00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68" y="1509361"/>
            <a:ext cx="1409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87254-B470-C64A-BE68-2C95EC07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471" y="1130108"/>
            <a:ext cx="30988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9F71F-F7F4-5D49-8456-2708DE9D0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918" y="1141061"/>
            <a:ext cx="3213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4B1F8-1DA6-6446-B6BA-6A6D356EEA70}"/>
              </a:ext>
            </a:extLst>
          </p:cNvPr>
          <p:cNvSpPr txBox="1"/>
          <p:nvPr/>
        </p:nvSpPr>
        <p:spPr>
          <a:xfrm>
            <a:off x="9245523" y="1479470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Property of the Variance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6040A-7358-CD4F-BCF0-C5E1DF77F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471" y="2688968"/>
            <a:ext cx="3098800" cy="111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18611-6DD7-0143-90C8-48951D1CB661}"/>
              </a:ext>
            </a:extLst>
          </p:cNvPr>
          <p:cNvSpPr txBox="1"/>
          <p:nvPr/>
        </p:nvSpPr>
        <p:spPr>
          <a:xfrm>
            <a:off x="552450" y="2924602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If the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are independent!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7187C06-89D6-6645-8CA2-636B98A73370}"/>
              </a:ext>
            </a:extLst>
          </p:cNvPr>
          <p:cNvSpPr txBox="1">
            <a:spLocks/>
          </p:cNvSpPr>
          <p:nvPr/>
        </p:nvSpPr>
        <p:spPr>
          <a:xfrm>
            <a:off x="780535" y="4086362"/>
            <a:ext cx="11191504" cy="2469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</a:t>
            </a:r>
            <a:r>
              <a:rPr lang="en-US" dirty="0" err="1"/>
              <a:t>shishito</a:t>
            </a:r>
            <a:r>
              <a:rPr lang="en-US" dirty="0"/>
              <a:t> peppers example are the X</a:t>
            </a:r>
            <a:r>
              <a:rPr lang="en-US" baseline="-25000" dirty="0"/>
              <a:t>i</a:t>
            </a:r>
            <a:r>
              <a:rPr lang="en-US" dirty="0"/>
              <a:t> independent?</a:t>
            </a:r>
          </a:p>
          <a:p>
            <a:pPr lvl="1"/>
            <a:r>
              <a:rPr lang="en-US" dirty="0"/>
              <a:t>Depends on the sampling strategy</a:t>
            </a:r>
          </a:p>
          <a:p>
            <a:r>
              <a:rPr lang="en-US" dirty="0"/>
              <a:t>Random with replacement (after tasking)</a:t>
            </a:r>
            <a:r>
              <a:rPr lang="en-US" dirty="0">
                <a:sym typeface="Wingdings" pitchFamily="2" charset="2"/>
              </a:rPr>
              <a:t> Yes! </a:t>
            </a:r>
          </a:p>
          <a:p>
            <a:r>
              <a:rPr lang="en-US" dirty="0">
                <a:sym typeface="Wingdings" pitchFamily="2" charset="2"/>
              </a:rPr>
              <a:t>Random </a:t>
            </a:r>
            <a:r>
              <a:rPr lang="en-US" b="1" dirty="0">
                <a:sym typeface="Wingdings" pitchFamily="2" charset="2"/>
              </a:rPr>
              <a:t>without </a:t>
            </a:r>
            <a:r>
              <a:rPr lang="en-US" dirty="0">
                <a:sym typeface="Wingdings" pitchFamily="2" charset="2"/>
              </a:rPr>
              <a:t>replacement  No! </a:t>
            </a:r>
          </a:p>
          <a:p>
            <a:pPr lvl="1"/>
            <a:r>
              <a:rPr lang="en-US" dirty="0">
                <a:sym typeface="Wingdings" pitchFamily="2" charset="2"/>
              </a:rPr>
              <a:t>Correction factor is small for large populations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0EB476-0D4E-5941-9920-CB06CC5898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6821" y="-1348660"/>
            <a:ext cx="28067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F556FF-36B5-AF42-9608-145F396AF5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2779" y="-982491"/>
            <a:ext cx="990600" cy="48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9A7FFC-8676-B44C-9758-C54C32D1E9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6600" y="-1348660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1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uiExpand="1" build="p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23859</TotalTime>
  <Words>4102</Words>
  <Application>Microsoft Macintosh PowerPoint</Application>
  <PresentationFormat>Widescreen</PresentationFormat>
  <Paragraphs>1025</Paragraphs>
  <Slides>103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103</vt:i4>
      </vt:variant>
    </vt:vector>
  </HeadingPairs>
  <TitlesOfParts>
    <vt:vector size="122" baseType="lpstr">
      <vt:lpstr>ＭＳ Ｐゴシック</vt:lpstr>
      <vt:lpstr>Osaka</vt:lpstr>
      <vt:lpstr>Arial</vt:lpstr>
      <vt:lpstr>Book Antiqua</vt:lpstr>
      <vt:lpstr>Calibri</vt:lpstr>
      <vt:lpstr>Century Gothic</vt:lpstr>
      <vt:lpstr>Consolas</vt:lpstr>
      <vt:lpstr>Helvetica Neue</vt:lpstr>
      <vt:lpstr>Helvetica Neue Light</vt:lpstr>
      <vt:lpstr>Helvetica Neue Regular</vt:lpstr>
      <vt:lpstr>Lucida Console</vt:lpstr>
      <vt:lpstr>Lucida Sans Typewriter</vt:lpstr>
      <vt:lpstr>Mangal</vt:lpstr>
      <vt:lpstr>Monaco</vt:lpstr>
      <vt:lpstr>Times</vt:lpstr>
      <vt:lpstr>Times New Roman</vt:lpstr>
      <vt:lpstr>Wingdings</vt:lpstr>
      <vt:lpstr>2_Office Theme</vt:lpstr>
      <vt:lpstr>1_Office Theme</vt:lpstr>
      <vt:lpstr>PowerPoint Presentation</vt:lpstr>
      <vt:lpstr>Logistics</vt:lpstr>
      <vt:lpstr>When:  8:00AM – 11:00AM Thursday, May 10th</vt:lpstr>
      <vt:lpstr>Where: RSF Field House</vt:lpstr>
      <vt:lpstr>PowerPoint Presentation</vt:lpstr>
      <vt:lpstr>What to Bring</vt:lpstr>
      <vt:lpstr>How to make a Study Guide</vt:lpstr>
      <vt:lpstr>What is the format? </vt:lpstr>
      <vt:lpstr>What is covered on the final?</vt:lpstr>
      <vt:lpstr>Material Before the Midterm</vt:lpstr>
      <vt:lpstr>Breakdown by Question</vt:lpstr>
      <vt:lpstr>Sampling the Population</vt:lpstr>
      <vt:lpstr>Data Collection and Sampling</vt:lpstr>
      <vt:lpstr>Non Probability Samples</vt:lpstr>
      <vt:lpstr>Code Python + Numpy + Pandas + Seaborn + SQL + Regex +HTTP </vt:lpstr>
      <vt:lpstr>Pandas</vt:lpstr>
      <vt:lpstr>Group By – manipulating granularity</vt:lpstr>
      <vt:lpstr>Pivot – A kind of Group By Operation</vt:lpstr>
      <vt:lpstr>Joining data across tables</vt:lpstr>
      <vt:lpstr>EDA &amp; Data Visualization</vt:lpstr>
      <vt:lpstr>Kinds of </vt:lpstr>
      <vt:lpstr>Visualizing Univariate Relationships</vt:lpstr>
      <vt:lpstr>Histograms, Rug Plots, and KDE Interpolation</vt:lpstr>
      <vt:lpstr>Techniques of Visualization</vt:lpstr>
      <vt:lpstr>Bad Plot Terminology</vt:lpstr>
      <vt:lpstr>Linearizing Relationships</vt:lpstr>
      <vt:lpstr>Dealing with Big Data</vt:lpstr>
      <vt:lpstr>Kernel Density Estimator</vt:lpstr>
      <vt:lpstr>Web Technologies XML/JSON/HTTP/REST</vt:lpstr>
      <vt:lpstr>Request – Response Protocol</vt:lpstr>
      <vt:lpstr>Request Types (Main Types)</vt:lpstr>
      <vt:lpstr>HTML/XML/JSON</vt:lpstr>
      <vt:lpstr>String Manipulation and  Regular Expressions </vt:lpstr>
      <vt:lpstr>Regex Reference Sheet</vt:lpstr>
      <vt:lpstr>Greedy Matching</vt:lpstr>
      <vt:lpstr>Suggested Practice </vt:lpstr>
      <vt:lpstr> SQL</vt:lpstr>
      <vt:lpstr>Relational Terminology</vt:lpstr>
      <vt:lpstr>Conceptual SQL Evaluation</vt:lpstr>
      <vt:lpstr>Kinds of Joins</vt:lpstr>
      <vt:lpstr>Putting it all together</vt:lpstr>
      <vt:lpstr>Modeling and Estimation</vt:lpstr>
      <vt:lpstr>Summary of Model Estimation</vt:lpstr>
      <vt:lpstr>Linear Models</vt:lpstr>
      <vt:lpstr>Linear Models and Feature Functions</vt:lpstr>
      <vt:lpstr>Linear Models and Feature Functions</vt:lpstr>
      <vt:lpstr>Linear Models and Feature Functions</vt:lpstr>
      <vt:lpstr>Linear Models and Feature Functions</vt:lpstr>
      <vt:lpstr>Loss Functions</vt:lpstr>
      <vt:lpstr>The Average Cross Entropy Loss</vt:lpstr>
      <vt:lpstr>Loss Function</vt:lpstr>
      <vt:lpstr>Loss Function</vt:lpstr>
      <vt:lpstr>Example: Minimizing Average L2 Loss</vt:lpstr>
      <vt:lpstr>Essential Calculus: The Chain Rule</vt:lpstr>
      <vt:lpstr>Exercise of Calculus</vt:lpstr>
      <vt:lpstr>Exercise of Calculus</vt:lpstr>
      <vt:lpstr>Convex sets and polygons</vt:lpstr>
      <vt:lpstr>Formal Definition of Convex Functions</vt:lpstr>
      <vt:lpstr>Sum of Convex Functions is Convex</vt:lpstr>
      <vt:lpstr>Formal Proof</vt:lpstr>
      <vt:lpstr>Formal Proof</vt:lpstr>
      <vt:lpstr>Minimizing the Loss</vt:lpstr>
      <vt:lpstr>Gradient Descent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Quick Review: Gradients</vt:lpstr>
      <vt:lpstr>Gradient Descent Intuition</vt:lpstr>
      <vt:lpstr>Gradient Descent Intuition</vt:lpstr>
      <vt:lpstr>The Gradient Descent Algorithm</vt:lpstr>
      <vt:lpstr>Gradient Descent Solution Paths</vt:lpstr>
      <vt:lpstr>Stochastic Gradient Descent</vt:lpstr>
      <vt:lpstr>Stochastic Gradient Descent</vt:lpstr>
      <vt:lpstr>Stochastic Gradient Descent</vt:lpstr>
      <vt:lpstr>PowerPoint Presentation</vt:lpstr>
      <vt:lpstr>Gradient Descent </vt:lpstr>
      <vt:lpstr>Stochastic Gradient  Descent </vt:lpstr>
      <vt:lpstr>Basics of Random Variables</vt:lpstr>
      <vt:lpstr>Characterizing Random Variables</vt:lpstr>
      <vt:lpstr>Expected Value and  Linearity of Expectation</vt:lpstr>
      <vt:lpstr>The Variance</vt:lpstr>
      <vt:lpstr>The Variance</vt:lpstr>
      <vt:lpstr>Binary Random Variable (Bernoulli)</vt:lpstr>
      <vt:lpstr>Generalization</vt:lpstr>
      <vt:lpstr>A Simple Example</vt:lpstr>
      <vt:lpstr>Formalizing the Shishito Peppers</vt:lpstr>
      <vt:lpstr>Formalizing the Shishito Peppers</vt:lpstr>
      <vt:lpstr>Formalizing the Shishito Peppers</vt:lpstr>
      <vt:lpstr>Formalizing the Shishito Peppers</vt:lpstr>
      <vt:lpstr>Sample Mean is a Random Variable</vt:lpstr>
      <vt:lpstr>Sample Mean is a Random Variable</vt:lpstr>
      <vt:lpstr>Sample Mean is a Random Variable</vt:lpstr>
      <vt:lpstr>Summary of Sample Mean Statistics</vt:lpstr>
      <vt:lpstr>Sample Mean is a Random Variable</vt:lpstr>
      <vt:lpstr>Good Luck!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Joseph Gonzalez</cp:lastModifiedBy>
  <cp:revision>583</cp:revision>
  <cp:lastPrinted>2017-10-09T21:26:13Z</cp:lastPrinted>
  <dcterms:created xsi:type="dcterms:W3CDTF">2016-10-21T21:56:42Z</dcterms:created>
  <dcterms:modified xsi:type="dcterms:W3CDTF">2018-05-01T16:39:47Z</dcterms:modified>
</cp:coreProperties>
</file>